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3" r:id="rId1"/>
  </p:sldMasterIdLst>
  <p:notesMasterIdLst>
    <p:notesMasterId r:id="rId32"/>
  </p:notesMasterIdLst>
  <p:handoutMasterIdLst>
    <p:handoutMasterId r:id="rId33"/>
  </p:handoutMasterIdLst>
  <p:sldIdLst>
    <p:sldId id="1202" r:id="rId2"/>
    <p:sldId id="1357" r:id="rId3"/>
    <p:sldId id="1382" r:id="rId4"/>
    <p:sldId id="1361" r:id="rId5"/>
    <p:sldId id="1383" r:id="rId6"/>
    <p:sldId id="1387" r:id="rId7"/>
    <p:sldId id="1384" r:id="rId8"/>
    <p:sldId id="1385" r:id="rId9"/>
    <p:sldId id="1400" r:id="rId10"/>
    <p:sldId id="1389" r:id="rId11"/>
    <p:sldId id="1402" r:id="rId12"/>
    <p:sldId id="1390" r:id="rId13"/>
    <p:sldId id="1369" r:id="rId14"/>
    <p:sldId id="1392" r:id="rId15"/>
    <p:sldId id="1364" r:id="rId16"/>
    <p:sldId id="1393" r:id="rId17"/>
    <p:sldId id="1396" r:id="rId18"/>
    <p:sldId id="1362" r:id="rId19"/>
    <p:sldId id="1397" r:id="rId20"/>
    <p:sldId id="1406" r:id="rId21"/>
    <p:sldId id="1412" r:id="rId22"/>
    <p:sldId id="1232" r:id="rId23"/>
    <p:sldId id="1227" r:id="rId24"/>
    <p:sldId id="1417" r:id="rId25"/>
    <p:sldId id="1356" r:id="rId26"/>
    <p:sldId id="1418" r:id="rId27"/>
    <p:sldId id="1376" r:id="rId28"/>
    <p:sldId id="1407" r:id="rId29"/>
    <p:sldId id="1408" r:id="rId30"/>
    <p:sldId id="140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ECBF4E"/>
    <a:srgbClr val="E86E0A"/>
    <a:srgbClr val="DAA2AE"/>
    <a:srgbClr val="FFFF99"/>
    <a:srgbClr val="00CC00"/>
    <a:srgbClr val="D7D200"/>
    <a:srgbClr val="FF5050"/>
    <a:srgbClr val="FC7C42"/>
    <a:srgbClr val="AC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3" autoAdjust="0"/>
    <p:restoredTop sz="86521" autoAdjust="0"/>
  </p:normalViewPr>
  <p:slideViewPr>
    <p:cSldViewPr>
      <p:cViewPr varScale="1">
        <p:scale>
          <a:sx n="57" d="100"/>
          <a:sy n="57" d="100"/>
        </p:scale>
        <p:origin x="-1267" y="-91"/>
      </p:cViewPr>
      <p:guideLst>
        <p:guide orient="horz" pos="2352"/>
        <p:guide pos="2832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5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4DEA5C-6216-4DB1-AF33-5FED612F9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A194B0E-DC3B-450B-B21E-B41B6D6B504F}" type="datetimeFigureOut">
              <a:rPr lang="en-GB"/>
              <a:pPr>
                <a:defRPr/>
              </a:pPr>
              <a:t>28/10/2020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34048E4-0CD1-4BBF-BA56-EB6E685FA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F42F-921F-4156-9F9A-418DF814C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9AB4-3626-4D8A-B809-0E75331D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6DAA-1D36-42F4-AEBB-9A5E6A57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FAE0-2F21-48EC-B113-4C50244B8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7CBC-5FF6-45D7-A2AF-050801E1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23AF-32DC-4CC8-8E92-4DD436AB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7F2E-7A16-4324-B6BB-F6AA57B4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90C8-D169-4592-B3FB-F2812854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7E8-7849-46C5-861B-8A042F034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5C5B-500E-4B7D-BB98-E73D5345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7C44-B0C7-4334-BFFF-776760C4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 smtClean="0"/>
              <a:t>Click to edit Master title style</a:t>
            </a:r>
            <a:endParaRPr lang="en-GB" altLang="es-P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 smtClean="0"/>
              <a:t>Click to edit Master text styles</a:t>
            </a:r>
          </a:p>
          <a:p>
            <a:pPr lvl="1"/>
            <a:r>
              <a:rPr lang="en-US" altLang="es-PE" smtClean="0"/>
              <a:t>Second level</a:t>
            </a:r>
          </a:p>
          <a:p>
            <a:pPr lvl="2"/>
            <a:r>
              <a:rPr lang="en-US" altLang="es-PE" smtClean="0"/>
              <a:t>Third level</a:t>
            </a:r>
          </a:p>
          <a:p>
            <a:pPr lvl="3"/>
            <a:r>
              <a:rPr lang="en-US" altLang="es-PE" smtClean="0"/>
              <a:t>Fourth level</a:t>
            </a:r>
          </a:p>
          <a:p>
            <a:pPr lvl="4"/>
            <a:r>
              <a:rPr lang="en-US" altLang="es-PE" smtClean="0"/>
              <a:t>Fifth level</a:t>
            </a:r>
            <a:endParaRPr lang="en-GB" altLang="es-P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FE28D95-FBA3-40CC-9236-409075639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archives/win2018/entries/contradiction/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88640"/>
            <a:ext cx="8713788" cy="1872208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Grey</a:t>
            </a:r>
            <a:r>
              <a:rPr lang="en-US" sz="4000" dirty="0" smtClean="0">
                <a:solidFill>
                  <a:srgbClr val="00CC00"/>
                </a:solidFill>
              </a:rPr>
              <a:t> </a:t>
            </a: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(or </a:t>
            </a:r>
            <a:r>
              <a:rPr lang="en-US" sz="4000" dirty="0" smtClean="0">
                <a:solidFill>
                  <a:srgbClr val="FF0000"/>
                </a:solidFill>
              </a:rPr>
              <a:t>M</a:t>
            </a:r>
            <a:r>
              <a:rPr lang="en-US" sz="4000" dirty="0" smtClean="0">
                <a:solidFill>
                  <a:srgbClr val="00CC00"/>
                </a:solidFill>
              </a:rPr>
              <a:t>u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lt</a:t>
            </a:r>
            <a:r>
              <a:rPr lang="en-US" sz="4000" dirty="0" smtClean="0">
                <a:solidFill>
                  <a:srgbClr val="00B0F0"/>
                </a:solidFill>
              </a:rPr>
              <a:t>i-</a:t>
            </a:r>
            <a:r>
              <a:rPr lang="en-US" sz="4000" dirty="0" err="1" smtClean="0">
                <a:solidFill>
                  <a:srgbClr val="00B0F0"/>
                </a:solidFill>
              </a:rPr>
              <a:t>C</a:t>
            </a:r>
            <a:r>
              <a:rPr lang="en-US" sz="4000" dirty="0" err="1" smtClean="0">
                <a:solidFill>
                  <a:srgbClr val="FF0000"/>
                </a:solidFill>
              </a:rPr>
              <a:t>ol</a:t>
            </a:r>
            <a:r>
              <a:rPr lang="en-US" sz="4000" dirty="0" err="1" smtClean="0">
                <a:solidFill>
                  <a:srgbClr val="821BFF"/>
                </a:solidFill>
              </a:rPr>
              <a:t>ou</a:t>
            </a:r>
            <a:r>
              <a:rPr lang="en-US" sz="4000" dirty="0" err="1" smtClean="0">
                <a:solidFill>
                  <a:srgbClr val="00CC00"/>
                </a:solidFill>
              </a:rPr>
              <a:t>re</a:t>
            </a:r>
            <a:r>
              <a:rPr lang="en-US" sz="4000" dirty="0" err="1" smtClean="0">
                <a:solidFill>
                  <a:srgbClr val="CC9900"/>
                </a:solidFill>
              </a:rPr>
              <a:t>d</a:t>
            </a:r>
            <a:r>
              <a:rPr lang="en-US" sz="4000" dirty="0" smtClean="0">
                <a:solidFill>
                  <a:srgbClr val="CC9900"/>
                </a:solidFill>
              </a:rPr>
              <a:t>?</a:t>
            </a: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sz="4000" dirty="0" smtClean="0">
                <a:solidFill>
                  <a:srgbClr val="821BFF"/>
                </a:solidFill>
              </a:rPr>
              <a:t> </a:t>
            </a:r>
            <a:br>
              <a:rPr lang="en-US" sz="4000" dirty="0" smtClean="0">
                <a:solidFill>
                  <a:srgbClr val="821BFF"/>
                </a:solidFill>
              </a:rPr>
            </a:br>
            <a:r>
              <a:rPr lang="en-US" sz="4000" dirty="0" smtClean="0">
                <a:solidFill>
                  <a:srgbClr val="821BFF"/>
                </a:solidFill>
              </a:rPr>
              <a:t>     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Areas between Figures</a:t>
            </a:r>
            <a:endParaRPr lang="en-GB" sz="4000" i="1" dirty="0">
              <a:solidFill>
                <a:srgbClr val="CC3399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2420888"/>
            <a:ext cx="7467600" cy="4248472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GB" altLang="en-US" sz="2400" i="1" dirty="0" smtClean="0">
                <a:solidFill>
                  <a:srgbClr val="898989"/>
                </a:solidFill>
              </a:rPr>
              <a:t>John </a:t>
            </a:r>
            <a:r>
              <a:rPr lang="en-GB" altLang="en-US" sz="2400" i="1" dirty="0" err="1" smtClean="0">
                <a:solidFill>
                  <a:srgbClr val="898989"/>
                </a:solidFill>
              </a:rPr>
              <a:t>Barnden</a:t>
            </a:r>
            <a:endParaRPr lang="en-GB" altLang="en-US" sz="2400" i="1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65000"/>
              </a:lnSpc>
              <a:defRPr/>
            </a:pPr>
            <a:endParaRPr lang="en-GB" altLang="en-US" sz="2400" i="1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65000"/>
              </a:lnSpc>
              <a:defRPr/>
            </a:pPr>
            <a:r>
              <a:rPr lang="en-GB" altLang="en-US" sz="2400" i="1" dirty="0">
                <a:solidFill>
                  <a:srgbClr val="898989"/>
                </a:solidFill>
              </a:rPr>
              <a:t>Professor Emeritus of </a:t>
            </a:r>
            <a:r>
              <a:rPr lang="en-GB" altLang="en-US" sz="2400" i="1" dirty="0" smtClean="0">
                <a:solidFill>
                  <a:srgbClr val="898989"/>
                </a:solidFill>
              </a:rPr>
              <a:t>AI</a:t>
            </a:r>
          </a:p>
          <a:p>
            <a:pPr algn="l" eaLnBrk="1" hangingPunct="1">
              <a:lnSpc>
                <a:spcPct val="65000"/>
              </a:lnSpc>
              <a:defRPr/>
            </a:pPr>
            <a:r>
              <a:rPr lang="en-GB" altLang="en-US" sz="2400" i="1" dirty="0" smtClean="0">
                <a:solidFill>
                  <a:srgbClr val="898989"/>
                </a:solidFill>
              </a:rPr>
              <a:t>School of Computer Science</a:t>
            </a:r>
          </a:p>
          <a:p>
            <a:pPr algn="l" eaLnBrk="1" hangingPunct="1">
              <a:lnSpc>
                <a:spcPct val="65000"/>
              </a:lnSpc>
              <a:defRPr/>
            </a:pPr>
            <a:r>
              <a:rPr lang="en-GB" altLang="en-US" sz="2400" i="1" dirty="0" smtClean="0">
                <a:solidFill>
                  <a:srgbClr val="898989"/>
                </a:solidFill>
              </a:rPr>
              <a:t>University of Birmingham, UK</a:t>
            </a:r>
          </a:p>
          <a:p>
            <a:pPr algn="l" eaLnBrk="1" hangingPunct="1">
              <a:lnSpc>
                <a:spcPct val="65000"/>
              </a:lnSpc>
              <a:defRPr/>
            </a:pPr>
            <a:endParaRPr lang="en-GB" altLang="en-US" sz="2400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65000"/>
              </a:lnSpc>
              <a:defRPr/>
            </a:pPr>
            <a:endParaRPr lang="en-GB" altLang="en-US" sz="2400" dirty="0" smtClean="0">
              <a:solidFill>
                <a:srgbClr val="898989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2000" b="1" dirty="0">
                <a:solidFill>
                  <a:srgbClr val="821BFF"/>
                </a:solidFill>
              </a:rPr>
              <a:t>for Theme </a:t>
            </a:r>
            <a:r>
              <a:rPr lang="en-US" sz="2000" b="1" dirty="0" smtClean="0">
                <a:solidFill>
                  <a:srgbClr val="821BFF"/>
                </a:solidFill>
              </a:rPr>
              <a:t>Session:</a:t>
            </a:r>
          </a:p>
          <a:p>
            <a:pPr algn="r">
              <a:lnSpc>
                <a:spcPct val="110000"/>
              </a:lnSpc>
            </a:pPr>
            <a:endParaRPr lang="en-GB" sz="2000" b="1" dirty="0">
              <a:solidFill>
                <a:srgbClr val="821B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2000" b="1" i="1" dirty="0" smtClean="0">
                <a:solidFill>
                  <a:srgbClr val="821BFF"/>
                </a:solidFill>
              </a:rPr>
              <a:t>“What Makes a Figure? – Re-Thinking Figuration”</a:t>
            </a:r>
          </a:p>
          <a:p>
            <a:pPr algn="r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rranged by </a:t>
            </a:r>
            <a:r>
              <a:rPr lang="en-US" sz="2000" dirty="0" err="1" smtClean="0">
                <a:solidFill>
                  <a:schemeClr val="tx1"/>
                </a:solidFill>
              </a:rPr>
              <a:t>Angeliki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Athanasiadou</a:t>
            </a:r>
            <a:r>
              <a:rPr lang="en-US" sz="2000" dirty="0" smtClean="0">
                <a:solidFill>
                  <a:schemeClr val="tx1"/>
                </a:solidFill>
              </a:rPr>
              <a:t> &amp; Herb </a:t>
            </a:r>
            <a:r>
              <a:rPr lang="en-US" sz="2000" dirty="0" err="1" smtClean="0">
                <a:solidFill>
                  <a:schemeClr val="tx1"/>
                </a:solidFill>
              </a:rPr>
              <a:t>Colston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r">
              <a:lnSpc>
                <a:spcPct val="110000"/>
              </a:lnSpc>
            </a:pPr>
            <a:endParaRPr lang="en-US" sz="2000" b="1" i="1" dirty="0" smtClean="0">
              <a:solidFill>
                <a:srgbClr val="821B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2000" i="1" dirty="0" smtClean="0">
                <a:solidFill>
                  <a:srgbClr val="821BFF"/>
                </a:solidFill>
              </a:rPr>
              <a:t> </a:t>
            </a:r>
            <a:r>
              <a:rPr lang="en-GB" altLang="en-US" sz="2000" b="1" dirty="0" smtClean="0">
                <a:solidFill>
                  <a:srgbClr val="821BFF"/>
                </a:solidFill>
              </a:rPr>
              <a:t>at </a:t>
            </a:r>
            <a:r>
              <a:rPr lang="en-GB" altLang="en-US" sz="2000" b="1" i="1" dirty="0" smtClean="0">
                <a:solidFill>
                  <a:srgbClr val="821BFF"/>
                </a:solidFill>
              </a:rPr>
              <a:t>FTL-5, </a:t>
            </a:r>
            <a:r>
              <a:rPr lang="en-GB" altLang="en-US" sz="2000" b="1" dirty="0" smtClean="0">
                <a:solidFill>
                  <a:srgbClr val="821BFF"/>
                </a:solidFill>
              </a:rPr>
              <a:t>Sofia</a:t>
            </a:r>
          </a:p>
          <a:p>
            <a:pPr algn="r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GB" altLang="en-US" sz="2000" b="1" dirty="0" smtClean="0">
                <a:solidFill>
                  <a:srgbClr val="821BFF"/>
                </a:solidFill>
              </a:rPr>
              <a:t>October 2020</a:t>
            </a:r>
            <a:endParaRPr lang="en-GB" altLang="en-US" dirty="0" smtClean="0">
              <a:solidFill>
                <a:srgbClr val="821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936104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Positive </a:t>
            </a:r>
            <a:r>
              <a:rPr lang="en-GB" altLang="en-US" sz="3200" dirty="0" smtClean="0">
                <a:solidFill>
                  <a:srgbClr val="00B050"/>
                </a:solidFill>
              </a:rPr>
              <a:t>Target Resonance </a:t>
            </a:r>
            <a:r>
              <a:rPr lang="en-GB" altLang="en-US" sz="3200" dirty="0" smtClean="0"/>
              <a:t>in </a:t>
            </a:r>
            <a:r>
              <a:rPr lang="en-GB" altLang="en-US" sz="3200" dirty="0" smtClean="0">
                <a:solidFill>
                  <a:srgbClr val="00B0F0"/>
                </a:solidFill>
              </a:rPr>
              <a:t>Metaphor</a:t>
            </a:r>
            <a:br>
              <a:rPr lang="en-GB" altLang="en-US" sz="3200" dirty="0" smtClean="0">
                <a:solidFill>
                  <a:srgbClr val="00B0F0"/>
                </a:solidFill>
              </a:rPr>
            </a:br>
            <a:r>
              <a:rPr lang="en-GB" altLang="en-US" sz="3200" dirty="0"/>
              <a:t>[</a:t>
            </a:r>
            <a:r>
              <a:rPr lang="en-GB" altLang="en-US" sz="3200" dirty="0" smtClean="0"/>
              <a:t>interface metaphor]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2000" b="1" i="1" dirty="0" smtClean="0"/>
              <a:t>“The </a:t>
            </a:r>
            <a:r>
              <a:rPr lang="en-GB" altLang="en-US" sz="2000" b="1" i="1" dirty="0"/>
              <a:t>city’s </a:t>
            </a:r>
            <a:r>
              <a:rPr lang="en-GB" altLang="en-US" sz="2000" b="1" i="1" dirty="0" smtClean="0"/>
              <a:t>optimism was </a:t>
            </a:r>
            <a:r>
              <a:rPr lang="en-GB" altLang="en-US" sz="2000" b="1" i="1" dirty="0">
                <a:solidFill>
                  <a:srgbClr val="00B0F0"/>
                </a:solidFill>
              </a:rPr>
              <a:t>shaken</a:t>
            </a:r>
            <a:r>
              <a:rPr lang="en-GB" altLang="en-US" sz="2000" b="1" i="1" dirty="0"/>
              <a:t> by the earthquake” </a:t>
            </a:r>
            <a:endParaRPr lang="en-GB" altLang="en-US" sz="2000" b="1" i="1" dirty="0" smtClean="0"/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where </a:t>
            </a:r>
            <a:r>
              <a:rPr lang="en-GB" altLang="en-US" sz="2000" dirty="0"/>
              <a:t>only a 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metaphorical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shaken-ness is intended, </a:t>
            </a:r>
            <a:endParaRPr lang="en-GB" altLang="en-US" sz="2000" dirty="0" smtClean="0"/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but the </a:t>
            </a:r>
            <a:r>
              <a:rPr lang="en-GB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literal</a:t>
            </a:r>
            <a:r>
              <a:rPr lang="en-GB" altLang="en-US" sz="2000" dirty="0" smtClean="0"/>
              <a:t> meaning </a:t>
            </a:r>
            <a:r>
              <a:rPr lang="en-GB" altLang="en-US" sz="2000" dirty="0"/>
              <a:t>is operative behind the scenes in being </a:t>
            </a:r>
            <a:r>
              <a:rPr lang="en-GB" altLang="en-US" sz="2000" b="1" dirty="0">
                <a:solidFill>
                  <a:srgbClr val="00B050"/>
                </a:solidFill>
              </a:rPr>
              <a:t>resonant</a:t>
            </a:r>
            <a:r>
              <a:rPr lang="en-GB" altLang="en-US" sz="2000" dirty="0"/>
              <a:t> with “earthquake</a:t>
            </a:r>
            <a:r>
              <a:rPr lang="en-GB" altLang="en-US" sz="2000" dirty="0" smtClean="0"/>
              <a:t>”. </a:t>
            </a:r>
          </a:p>
          <a:p>
            <a:pPr algn="r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</a:t>
            </a:r>
            <a:r>
              <a:rPr lang="en-GB" altLang="en-US" sz="1600" dirty="0" smtClean="0"/>
              <a:t>Common in journalism:  </a:t>
            </a:r>
            <a:r>
              <a:rPr lang="en-GB" altLang="en-US" sz="1600" dirty="0" err="1" smtClean="0"/>
              <a:t>Krennmayr</a:t>
            </a:r>
            <a:r>
              <a:rPr lang="en-GB" altLang="en-US" sz="1600" dirty="0" smtClean="0"/>
              <a:t> (2017, pp.147,151), White &amp; Herrera (2009). </a:t>
            </a:r>
          </a:p>
          <a:p>
            <a:pPr algn="r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Latter call the phenomenon </a:t>
            </a:r>
            <a:r>
              <a:rPr lang="en-GB" altLang="en-US" sz="1600" b="1" dirty="0" smtClean="0">
                <a:solidFill>
                  <a:srgbClr val="00B050"/>
                </a:solidFill>
              </a:rPr>
              <a:t>“interface metaphor”.</a:t>
            </a:r>
            <a:r>
              <a:rPr lang="en-GB" altLang="en-US" sz="1600" dirty="0" smtClean="0"/>
              <a:t>]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This resonance is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“positive”</a:t>
            </a:r>
            <a:r>
              <a:rPr lang="en-GB" altLang="en-US" sz="2000" dirty="0" smtClean="0"/>
              <a:t>: shaken-ness goes well with earthquakes.</a:t>
            </a:r>
            <a:endParaRPr lang="en-GB" altLang="en-US" sz="2000" dirty="0"/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The resonance adds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extra vividness, intensity and coherence</a:t>
            </a:r>
            <a:r>
              <a:rPr lang="en-GB" altLang="en-US" sz="2000" dirty="0" smtClean="0"/>
              <a:t>,  …</a:t>
            </a:r>
          </a:p>
          <a:p>
            <a:pPr algn="ct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… especially because …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2000" dirty="0" smtClean="0"/>
              <a:t>metaphorical “shaken” is 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motivated by </a:t>
            </a:r>
            <a:r>
              <a:rPr lang="en-GB" altLang="en-US" sz="2000" dirty="0" smtClean="0"/>
              <a:t>the literal meaning</a:t>
            </a:r>
          </a:p>
          <a:p>
            <a:pPr lvl="1" eaLnBrk="1" hangingPunct="1">
              <a:spcBef>
                <a:spcPts val="5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2000" dirty="0" smtClean="0"/>
              <a:t>arguably the metaphorical meaning </a:t>
            </a:r>
            <a:r>
              <a:rPr lang="en-GB" altLang="en-US" sz="2000" b="1" dirty="0" smtClean="0">
                <a:solidFill>
                  <a:schemeClr val="accent2"/>
                </a:solidFill>
              </a:rPr>
              <a:t>gets the intensity of the literal shaking</a:t>
            </a:r>
          </a:p>
        </p:txBody>
      </p:sp>
    </p:spTree>
    <p:extLst>
      <p:ext uri="{BB962C8B-B14F-4D97-AF65-F5344CB8AC3E}">
        <p14:creationId xmlns:p14="http://schemas.microsoft.com/office/powerpoint/2010/main" val="885000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rgbClr val="00B050"/>
                </a:solidFill>
              </a:rPr>
              <a:t>Twice-Meaningfulness</a:t>
            </a:r>
            <a:r>
              <a:rPr lang="en-GB" altLang="en-US" sz="3200" dirty="0" smtClean="0"/>
              <a:t> in </a:t>
            </a:r>
            <a:r>
              <a:rPr lang="en-GB" altLang="en-US" sz="3200" dirty="0" smtClean="0">
                <a:solidFill>
                  <a:srgbClr val="00B0F0"/>
                </a:solidFill>
              </a:rPr>
              <a:t>Metaphor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4968552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Special case of such </a:t>
            </a:r>
            <a:r>
              <a:rPr lang="en-GB" altLang="en-US" sz="2000" dirty="0" smtClean="0">
                <a:solidFill>
                  <a:srgbClr val="00B050"/>
                </a:solidFill>
              </a:rPr>
              <a:t>target resonance</a:t>
            </a:r>
            <a:r>
              <a:rPr lang="en-GB" altLang="en-US" sz="2000" dirty="0" smtClean="0"/>
              <a:t>: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The </a:t>
            </a:r>
            <a:r>
              <a:rPr lang="en-GB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literal meaning </a:t>
            </a:r>
            <a:r>
              <a:rPr lang="en-GB" altLang="en-US" sz="2000" dirty="0" smtClean="0"/>
              <a:t>is furthermore intended in its own right,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a</a:t>
            </a:r>
            <a:r>
              <a:rPr lang="en-GB" altLang="en-US" sz="2000" dirty="0" smtClean="0"/>
              <a:t>longside the 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metaphorical</a:t>
            </a:r>
            <a:r>
              <a:rPr lang="en-GB" altLang="en-US" sz="2000" dirty="0" smtClean="0"/>
              <a:t> one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…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… not just behind the scenes</a:t>
            </a:r>
            <a:endParaRPr lang="en-GB" altLang="en-US" sz="2000" dirty="0"/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Hence a type of 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“twice-meaningful”</a:t>
            </a:r>
            <a:r>
              <a:rPr lang="en-GB" altLang="en-US" sz="2000" dirty="0" smtClean="0"/>
              <a:t> (or “twice-apt”) metaphor </a:t>
            </a:r>
          </a:p>
          <a:p>
            <a:pPr algn="r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[Camp 2006, </a:t>
            </a:r>
            <a:r>
              <a:rPr lang="en-GB" sz="1600" dirty="0" err="1" smtClean="0"/>
              <a:t>Nerlich</a:t>
            </a:r>
            <a:r>
              <a:rPr lang="en-GB" sz="1600" dirty="0" smtClean="0"/>
              <a:t> &amp; </a:t>
            </a:r>
            <a:r>
              <a:rPr lang="en-GB" sz="1600" dirty="0" err="1"/>
              <a:t>Chamizo</a:t>
            </a:r>
            <a:r>
              <a:rPr lang="en-GB" sz="1600" dirty="0"/>
              <a:t> </a:t>
            </a:r>
            <a:r>
              <a:rPr lang="en-GB" sz="1600" dirty="0" err="1" smtClean="0"/>
              <a:t>Domínguez</a:t>
            </a:r>
            <a:r>
              <a:rPr lang="en-GB" sz="1600" dirty="0"/>
              <a:t> </a:t>
            </a:r>
            <a:r>
              <a:rPr lang="en-GB" sz="1600" dirty="0" smtClean="0"/>
              <a:t>2003, Wearing 2012</a:t>
            </a:r>
            <a:r>
              <a:rPr lang="en-GB" altLang="en-US" sz="1600" dirty="0" smtClean="0"/>
              <a:t>; “truth-mingling” in </a:t>
            </a:r>
            <a:r>
              <a:rPr lang="en-GB" altLang="en-US" sz="1600" dirty="0" err="1" smtClean="0"/>
              <a:t>Colston</a:t>
            </a:r>
            <a:r>
              <a:rPr lang="en-GB" altLang="en-US" sz="1600" dirty="0" smtClean="0"/>
              <a:t> 2010]</a:t>
            </a:r>
          </a:p>
          <a:p>
            <a:pPr algn="ctr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/>
              <a:t>“The city was </a:t>
            </a:r>
            <a:r>
              <a:rPr lang="en-GB" altLang="en-US" sz="2000" b="1" i="1" dirty="0" smtClean="0">
                <a:solidFill>
                  <a:srgbClr val="00B0F0"/>
                </a:solidFill>
              </a:rPr>
              <a:t>shaken</a:t>
            </a:r>
            <a:r>
              <a:rPr lang="en-GB" altLang="en-US" sz="2000" b="1" i="1" dirty="0" smtClean="0"/>
              <a:t> by the earthquake” 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w</a:t>
            </a:r>
            <a:r>
              <a:rPr lang="en-GB" altLang="en-US" sz="2000" dirty="0" smtClean="0"/>
              <a:t>hen meaning that the city’s population was 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metaphorically</a:t>
            </a:r>
            <a:r>
              <a:rPr lang="en-GB" altLang="en-US" sz="2000" dirty="0" smtClean="0"/>
              <a:t> shaken (made uncertain, anxious)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as well as </a:t>
            </a:r>
            <a:r>
              <a:rPr lang="en-GB" altLang="en-US" sz="2000" dirty="0" smtClean="0"/>
              <a:t>the city being </a:t>
            </a:r>
            <a:r>
              <a:rPr lang="en-GB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literally, physically </a:t>
            </a:r>
            <a:r>
              <a:rPr lang="en-GB" altLang="en-US" sz="2000" dirty="0" smtClean="0"/>
              <a:t>shaken.</a:t>
            </a:r>
          </a:p>
        </p:txBody>
      </p:sp>
    </p:spTree>
    <p:extLst>
      <p:ext uri="{BB962C8B-B14F-4D97-AF65-F5344CB8AC3E}">
        <p14:creationId xmlns:p14="http://schemas.microsoft.com/office/powerpoint/2010/main" val="720134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Oxy</a:t>
            </a:r>
            <a:r>
              <a:rPr lang="en-GB" altLang="en-US" sz="3200" dirty="0" err="1" smtClean="0">
                <a:solidFill>
                  <a:srgbClr val="00B0F0"/>
                </a:solidFill>
              </a:rPr>
              <a:t>phor</a:t>
            </a:r>
            <a:r>
              <a:rPr lang="en-GB" altLang="en-US" sz="3200" dirty="0" err="1" smtClean="0"/>
              <a:t>ons</a:t>
            </a:r>
            <a:r>
              <a:rPr lang="en-GB" altLang="en-US" sz="3200" dirty="0" smtClean="0"/>
              <a:t> and </a:t>
            </a:r>
            <a:r>
              <a:rPr lang="en-GB" altLang="en-US" sz="3200" dirty="0" smtClean="0">
                <a:solidFill>
                  <a:srgbClr val="FF0000"/>
                </a:solidFill>
              </a:rPr>
              <a:t>Negative Target Resonance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534400" cy="5256584"/>
          </a:xfrm>
        </p:spPr>
        <p:txBody>
          <a:bodyPr/>
          <a:lstStyle/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cold fire </a:t>
            </a:r>
            <a:r>
              <a:rPr lang="en-GB" altLang="en-US" sz="2000" dirty="0" smtClean="0"/>
              <a:t>about a literal fire that is emotionally cold: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We have a variant,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“negative” </a:t>
            </a:r>
            <a:r>
              <a:rPr lang="en-GB" altLang="en-US" sz="2000" dirty="0" smtClean="0"/>
              <a:t>sort of target resonance: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t</a:t>
            </a:r>
            <a:r>
              <a:rPr lang="en-GB" altLang="en-US" sz="2000" dirty="0" smtClean="0"/>
              <a:t>he </a:t>
            </a:r>
            <a:r>
              <a:rPr lang="en-GB" altLang="en-US" sz="2000" b="1" dirty="0" smtClean="0">
                <a:solidFill>
                  <a:schemeClr val="accent6"/>
                </a:solidFill>
              </a:rPr>
              <a:t>literal meaning of</a:t>
            </a:r>
            <a:r>
              <a:rPr lang="en-GB" altLang="en-US" sz="2000" dirty="0" smtClean="0"/>
              <a:t> 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“cold” </a:t>
            </a:r>
            <a:r>
              <a:rPr lang="en-GB" altLang="en-US" sz="2000" dirty="0" smtClean="0"/>
              <a:t>works behind the scenes to 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 smtClean="0">
                <a:solidFill>
                  <a:srgbClr val="FF0000"/>
                </a:solidFill>
              </a:rPr>
              <a:t>resonate “negatively” </a:t>
            </a:r>
            <a:r>
              <a:rPr lang="en-GB" altLang="en-US" sz="2000" dirty="0" smtClean="0"/>
              <a:t>with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“fire”, </a:t>
            </a:r>
            <a:r>
              <a:rPr lang="en-GB" altLang="en-US" sz="2000" dirty="0" smtClean="0"/>
              <a:t>providing (at least)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shock value</a:t>
            </a:r>
            <a:r>
              <a:rPr lang="en-GB" altLang="en-US" sz="2000" dirty="0" smtClean="0"/>
              <a:t>.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Positively or negatively target-resonant metaphor is </a:t>
            </a:r>
            <a:r>
              <a:rPr lang="en-GB" altLang="en-US" sz="2000" b="1" i="1" dirty="0" smtClean="0">
                <a:solidFill>
                  <a:srgbClr val="FF0000"/>
                </a:solidFill>
              </a:rPr>
              <a:t>at</a:t>
            </a:r>
            <a:r>
              <a:rPr lang="en-GB" altLang="en-US" sz="2000" b="1" i="1" dirty="0" smtClean="0">
                <a:solidFill>
                  <a:srgbClr val="00B050"/>
                </a:solidFill>
              </a:rPr>
              <a:t>yp</a:t>
            </a:r>
            <a:r>
              <a:rPr lang="en-GB" altLang="en-US" sz="2000" b="1" i="1" dirty="0" smtClean="0">
                <a:solidFill>
                  <a:srgbClr val="FF0000"/>
                </a:solidFill>
              </a:rPr>
              <a:t>ic</a:t>
            </a:r>
            <a:r>
              <a:rPr lang="en-GB" altLang="en-US" sz="2000" b="1" i="1" dirty="0" smtClean="0">
                <a:solidFill>
                  <a:srgbClr val="00B050"/>
                </a:solidFill>
              </a:rPr>
              <a:t>a</a:t>
            </a:r>
            <a:r>
              <a:rPr lang="en-GB" altLang="en-US" sz="2000" b="1" i="1" dirty="0" smtClean="0">
                <a:solidFill>
                  <a:srgbClr val="FF0000"/>
                </a:solidFill>
              </a:rPr>
              <a:t>l</a:t>
            </a:r>
            <a:r>
              <a:rPr lang="en-GB" altLang="en-US" sz="2000" i="1" dirty="0" smtClean="0"/>
              <a:t> </a:t>
            </a:r>
            <a:r>
              <a:rPr lang="en-GB" altLang="en-US" sz="2000" dirty="0" smtClean="0"/>
              <a:t>even though very common in some genres.</a:t>
            </a:r>
            <a:endParaRPr lang="en-GB" alt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85474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8787" y="2080128"/>
            <a:ext cx="3456383" cy="1365353"/>
          </a:xfrm>
          <a:prstGeom prst="ellipse">
            <a:avLst/>
          </a:prstGeom>
          <a:solidFill>
            <a:srgbClr val="ECBF4E">
              <a:alpha val="7176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07059" y="618255"/>
            <a:ext cx="3397250" cy="11135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4850" y="2209108"/>
            <a:ext cx="2279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[a literal meaning]</a:t>
            </a:r>
            <a:endParaRPr lang="en-GB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9053" y="1230940"/>
            <a:ext cx="15070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solidFill>
                  <a:schemeClr val="accent6"/>
                </a:solidFill>
                <a:latin typeface="+mn-lt"/>
              </a:rPr>
              <a:t>“cold”</a:t>
            </a:r>
            <a:endParaRPr lang="en-GB" sz="2000" b="1" i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73011" y="780787"/>
            <a:ext cx="29898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[troublesome </a:t>
            </a:r>
            <a:r>
              <a:rPr lang="en-GB" sz="2000" dirty="0" err="1" smtClean="0">
                <a:latin typeface="+mn-lt"/>
              </a:rPr>
              <a:t>contraterm</a:t>
            </a:r>
            <a:r>
              <a:rPr lang="en-GB" sz="2000" dirty="0" smtClean="0">
                <a:latin typeface="+mn-lt"/>
              </a:rPr>
              <a:t>]</a:t>
            </a:r>
            <a:endParaRPr lang="en-GB" sz="2000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99346" y="4168360"/>
            <a:ext cx="3242319" cy="1365353"/>
          </a:xfrm>
          <a:prstGeom prst="ellipse">
            <a:avLst/>
          </a:prstGeom>
          <a:solidFill>
            <a:srgbClr val="00B0F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90690" y="4297340"/>
            <a:ext cx="2690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[a </a:t>
            </a:r>
            <a:r>
              <a:rPr lang="en-GB" sz="2000" dirty="0" err="1" smtClean="0">
                <a:latin typeface="+mn-lt"/>
              </a:rPr>
              <a:t>metaph’l</a:t>
            </a:r>
            <a:r>
              <a:rPr lang="en-GB" sz="2000" dirty="0" smtClean="0">
                <a:latin typeface="+mn-lt"/>
              </a:rPr>
              <a:t>  meaning]</a:t>
            </a:r>
            <a:endParaRPr lang="en-GB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7329" y="4723299"/>
            <a:ext cx="26642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>
                <a:latin typeface="+mn-lt"/>
              </a:rPr>
              <a:t>c</a:t>
            </a:r>
            <a:r>
              <a:rPr lang="en-GB" sz="2000" b="1" i="1" dirty="0" smtClean="0">
                <a:latin typeface="+mn-lt"/>
              </a:rPr>
              <a:t>auses emotional discomfort</a:t>
            </a:r>
            <a:endParaRPr lang="en-GB" sz="2000" b="1" i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0834" y="2616415"/>
            <a:ext cx="26642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>
                <a:latin typeface="+mn-lt"/>
              </a:rPr>
              <a:t>l</a:t>
            </a:r>
            <a:r>
              <a:rPr lang="en-GB" sz="2000" b="1" i="1" dirty="0" smtClean="0">
                <a:latin typeface="+mn-lt"/>
              </a:rPr>
              <a:t>ow temperature</a:t>
            </a:r>
            <a:endParaRPr lang="en-GB" sz="2000" b="1" i="1" dirty="0">
              <a:latin typeface="+mn-lt"/>
            </a:endParaRPr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 flipH="1">
            <a:off x="2835049" y="1576072"/>
            <a:ext cx="576065" cy="504056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5717328" y="1576072"/>
            <a:ext cx="1150170" cy="2592288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04651" y="4168359"/>
            <a:ext cx="3300550" cy="1365353"/>
          </a:xfrm>
          <a:prstGeom prst="ellipse">
            <a:avLst/>
          </a:prstGeom>
          <a:solidFill>
            <a:srgbClr val="FF0000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6937" y="4372079"/>
            <a:ext cx="27946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[NEGATIVE RESONANCE with lit meaning of ]</a:t>
            </a:r>
            <a:endParaRPr lang="en-GB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16334" y="5031075"/>
            <a:ext cx="16330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“fire”</a:t>
            </a:r>
            <a:endParaRPr lang="en-GB" sz="2000" b="1" i="1" dirty="0">
              <a:latin typeface="+mn-lt"/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H="1">
            <a:off x="2276485" y="3445481"/>
            <a:ext cx="0" cy="722878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86796" y="54344"/>
            <a:ext cx="55406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smtClean="0">
                <a:latin typeface="+mn-lt"/>
              </a:rPr>
              <a:t>Negative Target Resonance in  </a:t>
            </a:r>
            <a:r>
              <a:rPr lang="en-GB" sz="2400" i="1" dirty="0" smtClean="0">
                <a:solidFill>
                  <a:schemeClr val="accent6"/>
                </a:solidFill>
                <a:latin typeface="+mn-lt"/>
              </a:rPr>
              <a:t>“cold fire”</a:t>
            </a:r>
            <a:endParaRPr lang="en-GB" sz="2400" i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3637717" y="3201251"/>
            <a:ext cx="1861629" cy="1296144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805200" y="3201251"/>
            <a:ext cx="16941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rgbClr val="00B0F0"/>
                </a:solidFill>
                <a:latin typeface="+mn-lt"/>
              </a:rPr>
              <a:t>motivates</a:t>
            </a:r>
            <a:endParaRPr lang="en-GB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0256" y="5583056"/>
            <a:ext cx="4209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 [basis of MEANING for whole phrase]</a:t>
            </a:r>
            <a:endParaRPr lang="en-GB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6610" y="5627393"/>
            <a:ext cx="21164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[SHOCK VALUE]</a:t>
            </a:r>
            <a:endParaRPr lang="en-GB" sz="2000" dirty="0">
              <a:latin typeface="+mn-lt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805201" y="4851035"/>
            <a:ext cx="1694145" cy="1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398597" y="4851036"/>
            <a:ext cx="26642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rgbClr val="FF0000"/>
                </a:solidFill>
                <a:latin typeface="+mn-lt"/>
              </a:rPr>
              <a:t>Intensifies &amp; …</a:t>
            </a:r>
            <a:endParaRPr lang="en-GB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>
            <a:off x="4605682" y="3910790"/>
            <a:ext cx="1" cy="940245"/>
          </a:xfrm>
          <a:prstGeom prst="line">
            <a:avLst/>
          </a:prstGeom>
          <a:noFill/>
          <a:ln w="50800">
            <a:solidFill>
              <a:srgbClr val="CC00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915170" y="4180857"/>
            <a:ext cx="7549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 smtClean="0">
                <a:solidFill>
                  <a:srgbClr val="CC0099"/>
                </a:solidFill>
                <a:latin typeface="+mn-lt"/>
              </a:rPr>
              <a:t>helps</a:t>
            </a:r>
            <a:endParaRPr lang="en-GB" sz="2000" b="1" dirty="0">
              <a:solidFill>
                <a:srgbClr val="CC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08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Compromound</a:t>
            </a:r>
            <a:r>
              <a:rPr lang="en-GB" altLang="en-US" sz="3200" dirty="0" smtClean="0"/>
              <a:t> in the </a:t>
            </a:r>
            <a:r>
              <a:rPr lang="en-GB" altLang="en-US" sz="3200" dirty="0" err="1" smtClean="0"/>
              <a:t>Oxyphoron</a:t>
            </a:r>
            <a:endParaRPr lang="en-GB" alt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68760"/>
            <a:ext cx="8534400" cy="4896544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Have a </a:t>
            </a: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</a:rPr>
              <a:t>COM</a:t>
            </a:r>
            <a:r>
              <a:rPr lang="en-GB" sz="2000" b="1" dirty="0" err="1" smtClean="0">
                <a:solidFill>
                  <a:srgbClr val="00CC00"/>
                </a:solidFill>
                <a:latin typeface="Algerian" panose="04020705040A02060702" pitchFamily="82" charset="0"/>
              </a:rPr>
              <a:t>Pou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</a:rPr>
              <a:t>ND</a:t>
            </a:r>
            <a:r>
              <a:rPr lang="en-GB" sz="20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 </a:t>
            </a:r>
            <a:r>
              <a:rPr lang="en-GB" altLang="en-US" sz="2000" dirty="0" smtClean="0"/>
              <a:t> of  oxymoron and metaphor.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But the metaphor is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atypical</a:t>
            </a:r>
            <a:r>
              <a:rPr lang="en-GB" altLang="en-US" sz="2000" dirty="0" smtClean="0"/>
              <a:t>, so </a:t>
            </a:r>
            <a:r>
              <a:rPr lang="en-GB" altLang="en-US" sz="2000" u="sng" dirty="0" smtClean="0"/>
              <a:t>neither </a:t>
            </a:r>
            <a:r>
              <a:rPr lang="en-GB" altLang="en-US" sz="2000" dirty="0" smtClean="0"/>
              <a:t>a compound of </a:t>
            </a:r>
            <a:r>
              <a:rPr lang="en-GB" altLang="en-US" sz="2000" u="sng" dirty="0" smtClean="0"/>
              <a:t>no</a:t>
            </a:r>
            <a:r>
              <a:rPr lang="en-GB" altLang="en-US" sz="2000" dirty="0" smtClean="0"/>
              <a:t>r fully a compromise between oxymoron and 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typical</a:t>
            </a:r>
            <a:r>
              <a:rPr lang="en-GB" altLang="en-US" sz="2000" dirty="0" smtClean="0"/>
              <a:t> metaphor. 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It’s a   </a:t>
            </a: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Com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p</a:t>
            </a:r>
            <a:r>
              <a:rPr lang="en-GB" sz="2000" b="1" dirty="0" err="1" smtClean="0">
                <a:solidFill>
                  <a:srgbClr val="ACA8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rom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o</a:t>
            </a: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un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d</a:t>
            </a:r>
            <a:r>
              <a:rPr lang="en-GB" sz="2000" dirty="0" smtClean="0"/>
              <a:t>   </a:t>
            </a:r>
            <a:r>
              <a:rPr lang="en-GB" altLang="en-US" sz="2000" dirty="0" smtClean="0"/>
              <a:t>with respect to oxymoron and typical metaphor.</a:t>
            </a:r>
          </a:p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endParaRPr lang="en-GB" altLang="en-US" sz="2000" dirty="0" smtClean="0"/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49835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64896" cy="576064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 </a:t>
            </a:r>
            <a:r>
              <a:rPr lang="en-GB" altLang="en-US" sz="3200" dirty="0" smtClean="0">
                <a:solidFill>
                  <a:schemeClr val="accent6">
                    <a:lumMod val="50000"/>
                  </a:schemeClr>
                </a:solidFill>
              </a:rPr>
              <a:t>Boring?</a:t>
            </a:r>
            <a:r>
              <a:rPr lang="en-GB" altLang="en-US" sz="3200" dirty="0" smtClean="0"/>
              <a:t> Enrichment of </a:t>
            </a:r>
            <a:r>
              <a:rPr lang="en-GB" altLang="en-US" sz="3200" dirty="0" err="1" smtClean="0"/>
              <a:t>Oxy</a:t>
            </a:r>
            <a:r>
              <a:rPr lang="en-GB" altLang="en-US" sz="3200" dirty="0" err="1" smtClean="0">
                <a:solidFill>
                  <a:srgbClr val="00B0F0"/>
                </a:solidFill>
              </a:rPr>
              <a:t>phor</a:t>
            </a:r>
            <a:r>
              <a:rPr lang="en-GB" altLang="en-US" sz="3200" dirty="0" err="1" smtClean="0"/>
              <a:t>on</a:t>
            </a:r>
            <a:endParaRPr lang="en-GB" alt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764704"/>
            <a:ext cx="8534400" cy="568863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2000"/>
              </a:spcBef>
              <a:buNone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Deafening silence   </a:t>
            </a:r>
            <a:r>
              <a:rPr lang="en-GB" altLang="en-US" sz="2000" dirty="0" smtClean="0"/>
              <a:t>[about a literal intense silence]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Possible paradox </a:t>
            </a:r>
            <a:r>
              <a:rPr lang="en-GB" altLang="en-US" sz="2000" dirty="0" err="1" smtClean="0"/>
              <a:t>resoluton</a:t>
            </a:r>
            <a:r>
              <a:rPr lang="en-GB" altLang="en-US" sz="2000" dirty="0" smtClean="0"/>
              <a:t>: 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 smtClean="0">
                <a:solidFill>
                  <a:srgbClr val="00B0F0"/>
                </a:solidFill>
              </a:rPr>
              <a:t>“deafening”    metaphorically  =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 smtClean="0">
                <a:solidFill>
                  <a:srgbClr val="00B0F0"/>
                </a:solidFill>
              </a:rPr>
              <a:t>having some sort of very striking cognitive effect on one.</a:t>
            </a:r>
          </a:p>
          <a:p>
            <a:pPr eaLnBrk="1" hangingPunct="1">
              <a:lnSpc>
                <a:spcPct val="120000"/>
              </a:lnSpc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Not only have the target-resonance above, but also there’s a THIRD STRAND: 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We </a:t>
            </a:r>
            <a:r>
              <a:rPr lang="en-GB" alt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literally hear </a:t>
            </a:r>
            <a:r>
              <a:rPr lang="en-GB" altLang="en-US" sz="2000" dirty="0" smtClean="0"/>
              <a:t>a sudden silence.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The “deafening” is a </a:t>
            </a:r>
            <a:r>
              <a:rPr lang="en-GB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hyperbolic portrayal </a:t>
            </a:r>
            <a:r>
              <a:rPr lang="en-GB" altLang="en-US" sz="2000" dirty="0" smtClean="0"/>
              <a:t>of this hearing. </a:t>
            </a:r>
          </a:p>
          <a:p>
            <a:pPr algn="ctr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exaggerated-exception </a:t>
            </a:r>
            <a:r>
              <a:rPr lang="en-GB" altLang="en-US" sz="2000" b="1" dirty="0" err="1" smtClean="0"/>
              <a:t>oxy</a:t>
            </a:r>
            <a:r>
              <a:rPr lang="en-GB" altLang="en-US" sz="2000" b="1" dirty="0" err="1" smtClean="0">
                <a:solidFill>
                  <a:schemeClr val="accent6">
                    <a:lumMod val="50000"/>
                  </a:schemeClr>
                </a:solidFill>
              </a:rPr>
              <a:t>bor</a:t>
            </a:r>
            <a:r>
              <a:rPr lang="en-GB" altLang="en-US" sz="2000" b="1" dirty="0" err="1" smtClean="0"/>
              <a:t>on</a:t>
            </a:r>
            <a:r>
              <a:rPr lang="en-GB" altLang="en-US" sz="2000" dirty="0" smtClean="0"/>
              <a:t>    PLUS   </a:t>
            </a:r>
            <a:r>
              <a:rPr lang="en-GB" altLang="en-US" sz="2000" b="1" dirty="0" err="1" smtClean="0"/>
              <a:t>oxy</a:t>
            </a:r>
            <a:r>
              <a:rPr lang="en-GB" altLang="en-US" sz="2000" b="1" dirty="0" err="1" smtClean="0">
                <a:solidFill>
                  <a:srgbClr val="00B0F0"/>
                </a:solidFill>
              </a:rPr>
              <a:t>phor</a:t>
            </a:r>
            <a:r>
              <a:rPr lang="en-GB" altLang="en-US" sz="2000" b="1" dirty="0" err="1" smtClean="0"/>
              <a:t>on</a:t>
            </a:r>
            <a:r>
              <a:rPr lang="en-GB" altLang="en-US" sz="2000" dirty="0" smtClean="0"/>
              <a:t> .</a:t>
            </a:r>
          </a:p>
          <a:p>
            <a:pPr eaLnBrk="1" hangingPunct="1">
              <a:lnSpc>
                <a:spcPct val="120000"/>
              </a:lnSpc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So we have  </a:t>
            </a:r>
            <a:r>
              <a:rPr lang="en-GB" altLang="en-US" sz="2000" b="1" dirty="0" smtClean="0">
                <a:solidFill>
                  <a:srgbClr val="00CC00"/>
                </a:solidFill>
              </a:rPr>
              <a:t>twice-meaningfulness</a:t>
            </a:r>
            <a:r>
              <a:rPr lang="en-GB" altLang="en-US" sz="2000" dirty="0" smtClean="0"/>
              <a:t>, not just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(negative) target resonance</a:t>
            </a:r>
            <a:r>
              <a:rPr lang="en-GB" altLang="en-US" sz="2000" dirty="0" smtClean="0"/>
              <a:t>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29680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8787" y="2080128"/>
            <a:ext cx="3456383" cy="1365353"/>
          </a:xfrm>
          <a:prstGeom prst="ellipse">
            <a:avLst/>
          </a:prstGeom>
          <a:solidFill>
            <a:srgbClr val="ECBF4E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07059" y="618255"/>
            <a:ext cx="3397250" cy="11135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4850" y="2209108"/>
            <a:ext cx="2279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[a literal meaning]</a:t>
            </a:r>
            <a:endParaRPr lang="en-GB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9053" y="1230940"/>
            <a:ext cx="15070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solidFill>
                  <a:schemeClr val="accent6"/>
                </a:solidFill>
                <a:latin typeface="+mn-lt"/>
              </a:rPr>
              <a:t>“deafening”</a:t>
            </a:r>
            <a:endParaRPr lang="en-GB" sz="2000" b="1" i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2945" y="812188"/>
            <a:ext cx="30854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[troublesome </a:t>
            </a:r>
            <a:r>
              <a:rPr lang="en-GB" sz="2000" dirty="0" err="1" smtClean="0">
                <a:latin typeface="+mn-lt"/>
              </a:rPr>
              <a:t>contraterm</a:t>
            </a:r>
            <a:r>
              <a:rPr lang="en-GB" sz="2000" dirty="0" smtClean="0">
                <a:latin typeface="+mn-lt"/>
              </a:rPr>
              <a:t>]</a:t>
            </a:r>
            <a:endParaRPr lang="en-GB" sz="2000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65618" y="3514776"/>
            <a:ext cx="3166821" cy="2512727"/>
          </a:xfrm>
          <a:prstGeom prst="ellipse">
            <a:avLst/>
          </a:prstGeom>
          <a:solidFill>
            <a:srgbClr val="00B0F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3560" y="3975841"/>
            <a:ext cx="2690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[a </a:t>
            </a:r>
            <a:r>
              <a:rPr lang="en-GB" sz="2000" dirty="0" err="1" smtClean="0">
                <a:latin typeface="+mn-lt"/>
              </a:rPr>
              <a:t>metaph’l</a:t>
            </a:r>
            <a:r>
              <a:rPr lang="en-GB" sz="2000" dirty="0" smtClean="0">
                <a:latin typeface="+mn-lt"/>
              </a:rPr>
              <a:t>  meaning]</a:t>
            </a:r>
            <a:endParaRPr lang="en-GB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0335" y="4790916"/>
            <a:ext cx="28871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>
                <a:latin typeface="+mn-lt"/>
              </a:rPr>
              <a:t>c</a:t>
            </a:r>
            <a:r>
              <a:rPr lang="en-GB" sz="2000" b="1" i="1" dirty="0" smtClean="0">
                <a:latin typeface="+mn-lt"/>
              </a:rPr>
              <a:t>ognitively</a:t>
            </a:r>
          </a:p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 very shocking</a:t>
            </a:r>
            <a:endParaRPr lang="en-GB" sz="2000" b="1" i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0834" y="2616415"/>
            <a:ext cx="26642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>
                <a:latin typeface="+mn-lt"/>
              </a:rPr>
              <a:t>s</a:t>
            </a:r>
            <a:r>
              <a:rPr lang="en-GB" sz="2000" b="1" i="1" dirty="0" smtClean="0">
                <a:latin typeface="+mn-lt"/>
              </a:rPr>
              <a:t>o loud as to stop one hearing</a:t>
            </a:r>
            <a:endParaRPr lang="en-GB" sz="2000" b="1" i="1" dirty="0">
              <a:latin typeface="+mn-lt"/>
            </a:endParaRPr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 flipH="1">
            <a:off x="2835049" y="1576072"/>
            <a:ext cx="576065" cy="504056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5717327" y="1576072"/>
            <a:ext cx="870897" cy="1960980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88138" y="3514776"/>
            <a:ext cx="2014421" cy="2499335"/>
          </a:xfrm>
          <a:prstGeom prst="ellipse">
            <a:avLst/>
          </a:prstGeom>
          <a:solidFill>
            <a:srgbClr val="FF0000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6363" y="3985419"/>
            <a:ext cx="27946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[NEG. RES. </a:t>
            </a:r>
            <a:r>
              <a:rPr lang="en-GB" sz="2000" dirty="0">
                <a:latin typeface="+mn-lt"/>
              </a:rPr>
              <a:t>w</a:t>
            </a:r>
            <a:r>
              <a:rPr lang="en-GB" sz="2000" dirty="0" smtClean="0">
                <a:latin typeface="+mn-lt"/>
              </a:rPr>
              <a:t>ith]</a:t>
            </a:r>
            <a:endParaRPr lang="en-GB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35049" y="4386745"/>
            <a:ext cx="1291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“silence”</a:t>
            </a:r>
            <a:endParaRPr lang="en-GB" sz="2000" b="1" i="1" dirty="0">
              <a:latin typeface="+mn-lt"/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2276485" y="3445481"/>
            <a:ext cx="558564" cy="398329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86796" y="54344"/>
            <a:ext cx="8805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err="1" smtClean="0">
                <a:latin typeface="+mn-lt"/>
              </a:rPr>
              <a:t>Neg+Pos</a:t>
            </a:r>
            <a:r>
              <a:rPr lang="en-GB" sz="2400" dirty="0" smtClean="0">
                <a:latin typeface="+mn-lt"/>
              </a:rPr>
              <a:t> Target Resonance &amp; Twice-</a:t>
            </a:r>
            <a:r>
              <a:rPr lang="en-GB" sz="2400" dirty="0" err="1" smtClean="0">
                <a:latin typeface="+mn-lt"/>
              </a:rPr>
              <a:t>M’ness</a:t>
            </a:r>
            <a:r>
              <a:rPr lang="en-GB" sz="2400" dirty="0" smtClean="0">
                <a:latin typeface="+mn-lt"/>
              </a:rPr>
              <a:t> in  </a:t>
            </a:r>
            <a:r>
              <a:rPr lang="en-GB" sz="2400" i="1" dirty="0" smtClean="0">
                <a:solidFill>
                  <a:schemeClr val="accent6"/>
                </a:solidFill>
                <a:latin typeface="+mn-lt"/>
              </a:rPr>
              <a:t>“deafening silence”</a:t>
            </a:r>
            <a:endParaRPr lang="en-GB" sz="2400" i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3915170" y="2970357"/>
            <a:ext cx="1802157" cy="1005483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105367" y="2924191"/>
            <a:ext cx="16941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rgbClr val="00B0F0"/>
                </a:solidFill>
                <a:latin typeface="+mn-lt"/>
              </a:rPr>
              <a:t>motivates</a:t>
            </a:r>
            <a:endParaRPr lang="en-GB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1395" y="6167999"/>
            <a:ext cx="21164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[SHOCK VALUE]</a:t>
            </a:r>
            <a:endParaRPr lang="en-GB" sz="2000" dirty="0">
              <a:latin typeface="+mn-lt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4456375" y="4220244"/>
            <a:ext cx="105172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456374" y="4220244"/>
            <a:ext cx="9921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err="1" smtClean="0">
                <a:solidFill>
                  <a:srgbClr val="FF0000"/>
                </a:solidFill>
                <a:latin typeface="+mn-lt"/>
              </a:rPr>
              <a:t>intens</a:t>
            </a:r>
            <a:r>
              <a:rPr lang="en-GB" sz="2000" b="1" dirty="0" smtClean="0">
                <a:solidFill>
                  <a:srgbClr val="FF0000"/>
                </a:solidFill>
                <a:latin typeface="+mn-lt"/>
              </a:rPr>
              <a:t>.</a:t>
            </a:r>
            <a:endParaRPr lang="en-GB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4561887" y="3315625"/>
            <a:ext cx="308369" cy="881827"/>
          </a:xfrm>
          <a:prstGeom prst="line">
            <a:avLst/>
          </a:prstGeom>
          <a:noFill/>
          <a:ln w="50800">
            <a:solidFill>
              <a:srgbClr val="CC00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70431" y="6036171"/>
            <a:ext cx="2106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GB" sz="2000" dirty="0" smtClean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</a:t>
            </a: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MEANING 2 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for whole phrase]</a:t>
            </a:r>
          </a:p>
        </p:txBody>
      </p:sp>
      <p:sp>
        <p:nvSpPr>
          <p:cNvPr id="3" name="Rectangle 2"/>
          <p:cNvSpPr/>
          <p:nvPr/>
        </p:nvSpPr>
        <p:spPr>
          <a:xfrm>
            <a:off x="4502010" y="3643755"/>
            <a:ext cx="7540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CC0099"/>
                </a:solidFill>
                <a:latin typeface="Calibri"/>
              </a:rPr>
              <a:t>helps</a:t>
            </a:r>
          </a:p>
        </p:txBody>
      </p:sp>
      <p:sp>
        <p:nvSpPr>
          <p:cNvPr id="31" name="Oval 30"/>
          <p:cNvSpPr/>
          <p:nvPr/>
        </p:nvSpPr>
        <p:spPr>
          <a:xfrm>
            <a:off x="86796" y="3537052"/>
            <a:ext cx="2055891" cy="249045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216644" y="4006975"/>
            <a:ext cx="27946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[POS. RES. </a:t>
            </a:r>
            <a:r>
              <a:rPr lang="en-GB" sz="2000" dirty="0">
                <a:latin typeface="+mn-lt"/>
              </a:rPr>
              <a:t>w</a:t>
            </a:r>
            <a:r>
              <a:rPr lang="en-GB" sz="2000" dirty="0" smtClean="0">
                <a:latin typeface="+mn-lt"/>
              </a:rPr>
              <a:t>ith]</a:t>
            </a:r>
            <a:endParaRPr lang="en-GB" sz="2000" dirty="0">
              <a:latin typeface="+mn-lt"/>
            </a:endParaRPr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 flipH="1">
            <a:off x="1743993" y="3445482"/>
            <a:ext cx="398694" cy="361438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38109" y="4879752"/>
            <a:ext cx="199421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[EXAGG’D 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EXCEPTNL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hearing]</a:t>
            </a:r>
            <a:endParaRPr lang="en-GB" sz="2000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54311" y="6014111"/>
            <a:ext cx="2106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GB" sz="2000" dirty="0" smtClean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</a:t>
            </a: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MEANING 1 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for whole phrase]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2735" y="4406040"/>
            <a:ext cx="1291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“silence”</a:t>
            </a:r>
            <a:endParaRPr lang="en-GB" sz="20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66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Phrase Still True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68760"/>
            <a:ext cx="8534400" cy="2880320"/>
          </a:xfrm>
        </p:spPr>
        <p:txBody>
          <a:bodyPr/>
          <a:lstStyle/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2400" dirty="0" err="1"/>
              <a:t>Oxyphorons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as above preserve </a:t>
            </a:r>
            <a:r>
              <a:rPr lang="en-GB" altLang="en-US" sz="2400" dirty="0"/>
              <a:t>a </a:t>
            </a:r>
            <a:r>
              <a:rPr lang="en-GB" altLang="en-US" sz="2400" dirty="0" smtClean="0"/>
              <a:t>quality </a:t>
            </a:r>
            <a:r>
              <a:rPr lang="en-GB" altLang="en-US" sz="2400" dirty="0"/>
              <a:t>of </a:t>
            </a:r>
            <a:r>
              <a:rPr lang="en-GB" altLang="en-US" sz="2400" dirty="0" err="1" smtClean="0"/>
              <a:t>oxyborons</a:t>
            </a:r>
            <a:r>
              <a:rPr lang="en-GB" altLang="en-US" sz="2400" dirty="0" smtClean="0"/>
              <a:t> as above:</a:t>
            </a:r>
            <a:endParaRPr lang="en-GB" altLang="en-US" sz="2400" dirty="0"/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2400" dirty="0"/>
              <a:t>when the </a:t>
            </a:r>
            <a:r>
              <a:rPr lang="en-GB" altLang="en-US" sz="2400" dirty="0" err="1"/>
              <a:t>contraterms</a:t>
            </a:r>
            <a:r>
              <a:rPr lang="en-GB" altLang="en-US" sz="2400" dirty="0"/>
              <a:t> are </a:t>
            </a:r>
            <a:r>
              <a:rPr lang="en-GB" altLang="en-US" sz="2400" dirty="0" smtClean="0"/>
              <a:t>considered in a way that avoids </a:t>
            </a:r>
            <a:r>
              <a:rPr lang="en-GB" altLang="en-US" sz="2400" dirty="0"/>
              <a:t>the apparent contradiction, 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400" b="1" i="1" dirty="0">
                <a:solidFill>
                  <a:srgbClr val="00B050"/>
                </a:solidFill>
              </a:rPr>
              <a:t>t</a:t>
            </a:r>
            <a:r>
              <a:rPr lang="en-GB" altLang="en-US" sz="2400" b="1" i="1" dirty="0" smtClean="0">
                <a:solidFill>
                  <a:srgbClr val="00B050"/>
                </a:solidFill>
              </a:rPr>
              <a:t>he phrase is “true</a:t>
            </a:r>
            <a:r>
              <a:rPr lang="en-GB" altLang="en-US" sz="2400" b="1" i="1" dirty="0">
                <a:solidFill>
                  <a:srgbClr val="00B050"/>
                </a:solidFill>
              </a:rPr>
              <a:t>” (i.e., </a:t>
            </a:r>
            <a:r>
              <a:rPr lang="en-GB" altLang="en-US" sz="2400" b="1" i="1" dirty="0" smtClean="0">
                <a:solidFill>
                  <a:srgbClr val="00B050"/>
                </a:solidFill>
              </a:rPr>
              <a:t>does </a:t>
            </a:r>
            <a:r>
              <a:rPr lang="en-GB" altLang="en-US" sz="2400" b="1" i="1" dirty="0">
                <a:solidFill>
                  <a:srgbClr val="00B050"/>
                </a:solidFill>
              </a:rPr>
              <a:t>apply to the entity/situation in question).</a:t>
            </a:r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endParaRPr lang="en-GB" altLang="en-US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512" y="3068960"/>
            <a:ext cx="85344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2000"/>
              </a:spcBef>
              <a:buNone/>
              <a:defRPr/>
            </a:pPr>
            <a:endParaRPr lang="en-GB" altLang="en-US" sz="24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3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Oxym</a:t>
            </a:r>
            <a:r>
              <a:rPr lang="en-GB" altLang="en-US" sz="3200" dirty="0" err="1" smtClean="0">
                <a:solidFill>
                  <a:srgbClr val="CC0099"/>
                </a:solidFill>
              </a:rPr>
              <a:t>iro</a:t>
            </a:r>
            <a:r>
              <a:rPr lang="en-GB" altLang="en-US" sz="3200" dirty="0" err="1" smtClean="0"/>
              <a:t>n</a:t>
            </a:r>
            <a:r>
              <a:rPr lang="en-GB" altLang="en-US" sz="3200" dirty="0" smtClean="0"/>
              <a:t>: </a:t>
            </a:r>
            <a:r>
              <a:rPr lang="en-GB" altLang="en-US" sz="3200" dirty="0" smtClean="0">
                <a:solidFill>
                  <a:srgbClr val="CC0099"/>
                </a:solidFill>
              </a:rPr>
              <a:t>Irony</a:t>
            </a:r>
            <a:r>
              <a:rPr lang="en-GB" altLang="en-US" sz="3200" dirty="0" smtClean="0"/>
              <a:t> within Oxymoron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34400" cy="568863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2000" i="1" dirty="0" smtClean="0"/>
              <a:t>Some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oxymorons</a:t>
            </a:r>
            <a:r>
              <a:rPr lang="en-GB" altLang="en-US" sz="2000" dirty="0" smtClean="0"/>
              <a:t> intrinsically have an 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ironic quality </a:t>
            </a:r>
            <a:r>
              <a:rPr lang="en-GB" altLang="en-US" sz="2000" dirty="0" smtClean="0"/>
              <a:t>(cf. </a:t>
            </a:r>
            <a:r>
              <a:rPr lang="en-GB" altLang="en-US" sz="2000" dirty="0" err="1" smtClean="0"/>
              <a:t>Colston</a:t>
            </a:r>
            <a:r>
              <a:rPr lang="en-GB" altLang="en-US" sz="2000" dirty="0" smtClean="0"/>
              <a:t> </a:t>
            </a:r>
            <a:r>
              <a:rPr lang="en-GB" altLang="en-US" sz="2000" i="1" dirty="0" smtClean="0"/>
              <a:t>loc. cit</a:t>
            </a:r>
            <a:r>
              <a:rPr lang="en-GB" altLang="en-US" sz="2000" dirty="0" smtClean="0"/>
              <a:t>.): </a:t>
            </a:r>
          </a:p>
          <a:p>
            <a:pPr algn="ctr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open secret;    old news;    …</a:t>
            </a:r>
          </a:p>
          <a:p>
            <a:pPr algn="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[Disagree with sharp </a:t>
            </a:r>
            <a:r>
              <a:rPr lang="en-GB" altLang="en-US" sz="1800" dirty="0"/>
              <a:t>oxymoron/irony distinction </a:t>
            </a:r>
            <a:r>
              <a:rPr lang="en-GB" altLang="en-US" sz="1800" dirty="0" smtClean="0"/>
              <a:t>in </a:t>
            </a:r>
            <a:r>
              <a:rPr lang="en-GB" altLang="en-US" sz="1800" dirty="0"/>
              <a:t>Ruiz de Mendoza </a:t>
            </a:r>
            <a:r>
              <a:rPr lang="pt-BR" sz="1800" dirty="0"/>
              <a:t>Ibáñez</a:t>
            </a:r>
            <a:r>
              <a:rPr lang="en-GB" altLang="en-US" sz="1800" dirty="0"/>
              <a:t> (2020).]</a:t>
            </a:r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Here, the head </a:t>
            </a:r>
            <a:r>
              <a:rPr lang="en-GB" altLang="en-US" sz="2000" dirty="0" err="1" smtClean="0"/>
              <a:t>contraterm</a:t>
            </a:r>
            <a:r>
              <a:rPr lang="en-GB" altLang="en-US" sz="2000" dirty="0" smtClean="0"/>
              <a:t> </a:t>
            </a:r>
            <a:r>
              <a:rPr lang="en-GB" altLang="en-US" sz="2000" b="1" i="1" dirty="0" smtClean="0"/>
              <a:t>is no longer true </a:t>
            </a:r>
            <a:r>
              <a:rPr lang="en-GB" altLang="en-US" sz="2000" dirty="0" smtClean="0"/>
              <a:t>(in the intended way) of the described entity/situation: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An open secret isn’t actually a secret (to the intended extent). 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 smtClean="0">
                <a:solidFill>
                  <a:srgbClr val="FF0000"/>
                </a:solidFill>
              </a:rPr>
              <a:t>It is </a:t>
            </a:r>
            <a:r>
              <a:rPr lang="en-GB" altLang="en-US" sz="2000" b="1" dirty="0">
                <a:solidFill>
                  <a:srgbClr val="FF0000"/>
                </a:solidFill>
              </a:rPr>
              <a:t>something that </a:t>
            </a:r>
            <a:r>
              <a:rPr lang="en-GB" altLang="en-US" sz="2000" b="1" i="1" dirty="0">
                <a:solidFill>
                  <a:srgbClr val="FF0000"/>
                </a:solidFill>
              </a:rPr>
              <a:t>should</a:t>
            </a:r>
            <a:r>
              <a:rPr lang="en-GB" altLang="en-US" sz="2000" b="1" dirty="0">
                <a:solidFill>
                  <a:srgbClr val="FF0000"/>
                </a:solidFill>
              </a:rPr>
              <a:t> have been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a secret, </a:t>
            </a:r>
            <a:r>
              <a:rPr lang="en-GB" altLang="en-US" sz="2000" b="1" dirty="0">
                <a:solidFill>
                  <a:srgbClr val="FF0000"/>
                </a:solidFill>
              </a:rPr>
              <a:t>was </a:t>
            </a:r>
            <a:r>
              <a:rPr lang="en-GB" altLang="en-US" sz="2000" b="1" i="1" dirty="0">
                <a:solidFill>
                  <a:srgbClr val="FF0000"/>
                </a:solidFill>
              </a:rPr>
              <a:t>hopefully</a:t>
            </a:r>
            <a:r>
              <a:rPr lang="en-GB" altLang="en-US" sz="2000" b="1" dirty="0">
                <a:solidFill>
                  <a:srgbClr val="FF0000"/>
                </a:solidFill>
              </a:rPr>
              <a:t> 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a secret, </a:t>
            </a:r>
            <a:r>
              <a:rPr lang="en-GB" altLang="en-US" sz="2000" b="1" dirty="0">
                <a:solidFill>
                  <a:srgbClr val="FF0000"/>
                </a:solidFill>
              </a:rPr>
              <a:t>etc</a:t>
            </a:r>
            <a:r>
              <a:rPr lang="en-GB" altLang="en-US" sz="2000" b="1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2000" b="1" dirty="0" smtClean="0">
                <a:solidFill>
                  <a:srgbClr val="00B050"/>
                </a:solidFill>
              </a:rPr>
              <a:t>The openness is what is true.</a:t>
            </a:r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So an intention/expectation/hope/… is 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violated</a:t>
            </a:r>
            <a:r>
              <a:rPr lang="en-GB" altLang="en-US" sz="2000" dirty="0" smtClean="0"/>
              <a:t>, 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as in irony</a:t>
            </a:r>
            <a:r>
              <a:rPr lang="en-GB" altLang="en-US" sz="2000" dirty="0" smtClean="0"/>
              <a:t>,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And there is some sort of 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negative affect</a:t>
            </a:r>
            <a:r>
              <a:rPr lang="en-GB" altLang="en-US" sz="2000" dirty="0" smtClean="0"/>
              <a:t>, perhaps mockery, involved in pointing out this violation, 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as in irony</a:t>
            </a:r>
            <a:r>
              <a:rPr lang="en-GB" altLang="en-US" sz="2000" dirty="0" smtClean="0"/>
              <a:t>.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24417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Oxym</a:t>
            </a:r>
            <a:r>
              <a:rPr lang="en-GB" altLang="en-US" sz="3200" dirty="0" err="1" smtClean="0">
                <a:solidFill>
                  <a:srgbClr val="CC0099"/>
                </a:solidFill>
              </a:rPr>
              <a:t>iro</a:t>
            </a:r>
            <a:r>
              <a:rPr lang="en-GB" altLang="en-US" sz="3200" dirty="0" err="1" smtClean="0"/>
              <a:t>n</a:t>
            </a:r>
            <a:r>
              <a:rPr lang="en-GB" altLang="en-US" sz="3200" dirty="0" smtClean="0"/>
              <a:t>: </a:t>
            </a:r>
            <a:r>
              <a:rPr lang="en-GB" altLang="en-US" sz="3200" dirty="0" smtClean="0">
                <a:solidFill>
                  <a:srgbClr val="CC0099"/>
                </a:solidFill>
              </a:rPr>
              <a:t>Irony</a:t>
            </a:r>
            <a:r>
              <a:rPr lang="en-GB" altLang="en-US" sz="3200" dirty="0" smtClean="0"/>
              <a:t> within Oxymoron, </a:t>
            </a:r>
            <a:r>
              <a:rPr lang="en-GB" altLang="en-US" sz="3200" dirty="0" err="1" smtClean="0"/>
              <a:t>contd</a:t>
            </a:r>
            <a:endParaRPr lang="en-GB" alt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34400" cy="568863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000" dirty="0">
                <a:solidFill>
                  <a:srgbClr val="FF0000"/>
                </a:solidFill>
              </a:rPr>
              <a:t>However, irony </a:t>
            </a:r>
            <a:r>
              <a:rPr lang="en-GB" altLang="en-US" sz="2000" dirty="0" smtClean="0">
                <a:solidFill>
                  <a:srgbClr val="FF0000"/>
                </a:solidFill>
              </a:rPr>
              <a:t>doesn’t, usually, </a:t>
            </a:r>
            <a:r>
              <a:rPr lang="en-GB" altLang="en-US" sz="2000" dirty="0">
                <a:solidFill>
                  <a:srgbClr val="FF0000"/>
                </a:solidFill>
              </a:rPr>
              <a:t>explicitly present the truth as well</a:t>
            </a:r>
            <a:r>
              <a:rPr lang="en-GB" altLang="en-US" sz="2000" dirty="0"/>
              <a:t>. </a:t>
            </a:r>
            <a:endParaRPr lang="en-GB" altLang="en-US" sz="20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We </a:t>
            </a:r>
            <a:r>
              <a:rPr lang="en-GB" altLang="en-US" sz="2000" dirty="0"/>
              <a:t>would </a:t>
            </a:r>
            <a:r>
              <a:rPr lang="en-GB" altLang="en-US" sz="2000" dirty="0" smtClean="0"/>
              <a:t>normally just say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/>
              <a:t>“Yeah sure</a:t>
            </a:r>
            <a:r>
              <a:rPr lang="en-GB" altLang="en-US" sz="2000" b="1" i="1" dirty="0"/>
              <a:t>, what a secret!”</a:t>
            </a:r>
            <a:r>
              <a:rPr lang="en-GB" altLang="en-US" sz="2000" dirty="0"/>
              <a:t> </a:t>
            </a:r>
            <a:endParaRPr lang="en-GB" altLang="en-US" sz="20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AND NOT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/>
              <a:t>“Yeah sure</a:t>
            </a:r>
            <a:r>
              <a:rPr lang="en-GB" altLang="en-US" sz="2000" b="1" i="1" dirty="0"/>
              <a:t>, what a </a:t>
            </a:r>
            <a:r>
              <a:rPr lang="en-GB" altLang="en-US" sz="2000" b="1" i="1" dirty="0" smtClean="0"/>
              <a:t>secret that well-known thing is!” </a:t>
            </a:r>
            <a:r>
              <a:rPr lang="en-GB" altLang="en-US" sz="2000" dirty="0" smtClean="0"/>
              <a:t>(though possible).</a:t>
            </a:r>
            <a:endParaRPr lang="en-GB" altLang="en-US" sz="2000" b="1" i="1" dirty="0"/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So, the </a:t>
            </a:r>
            <a:r>
              <a:rPr lang="en-GB" altLang="en-US" sz="2000" b="1" dirty="0">
                <a:solidFill>
                  <a:srgbClr val="CC0099"/>
                </a:solidFill>
              </a:rPr>
              <a:t>irony</a:t>
            </a:r>
            <a:r>
              <a:rPr lang="en-GB" altLang="en-US" sz="2000" dirty="0"/>
              <a:t> is </a:t>
            </a:r>
            <a:r>
              <a:rPr lang="en-GB" altLang="en-US" sz="2000" b="1" i="1" dirty="0" smtClean="0">
                <a:solidFill>
                  <a:srgbClr val="FF0000"/>
                </a:solidFill>
              </a:rPr>
              <a:t>atypical</a:t>
            </a:r>
            <a:r>
              <a:rPr lang="en-GB" altLang="en-US" sz="2000" dirty="0" smtClean="0"/>
              <a:t>. 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Also, the </a:t>
            </a:r>
            <a:r>
              <a:rPr lang="en-GB" altLang="en-US" sz="2000" b="1" dirty="0" smtClean="0">
                <a:solidFill>
                  <a:schemeClr val="accent6"/>
                </a:solidFill>
              </a:rPr>
              <a:t>oxymoron</a:t>
            </a:r>
            <a:r>
              <a:rPr lang="en-GB" altLang="en-US" sz="2000" dirty="0" smtClean="0"/>
              <a:t> is </a:t>
            </a:r>
            <a:r>
              <a:rPr lang="en-GB" altLang="en-US" sz="2000" b="1" i="1" dirty="0" smtClean="0">
                <a:solidFill>
                  <a:srgbClr val="FF0000"/>
                </a:solidFill>
              </a:rPr>
              <a:t>atypical</a:t>
            </a:r>
            <a:r>
              <a:rPr lang="en-GB" altLang="en-US" sz="2000" dirty="0" smtClean="0"/>
              <a:t> in being untrue of the discussed entity.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So</a:t>
            </a:r>
            <a:r>
              <a:rPr lang="en-GB" altLang="en-US" sz="2000" dirty="0"/>
              <a:t>:  </a:t>
            </a:r>
            <a:endParaRPr lang="en-GB" altLang="en-US" sz="2000" dirty="0" smtClean="0"/>
          </a:p>
          <a:p>
            <a:pPr eaLnBrk="1" hangingPunct="1">
              <a:spcBef>
                <a:spcPts val="2000"/>
              </a:spcBef>
              <a:buFontTx/>
              <a:buChar char=" "/>
              <a:defRPr/>
            </a:pPr>
            <a:r>
              <a:rPr lang="en-GB" altLang="en-US" sz="2000" dirty="0" smtClean="0"/>
              <a:t>a </a:t>
            </a: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</a:rPr>
              <a:t>COM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Pou</a:t>
            </a:r>
            <a:r>
              <a:rPr lang="en-GB" sz="2000" b="1" dirty="0" err="1" smtClean="0">
                <a:solidFill>
                  <a:srgbClr val="CC0099"/>
                </a:solidFill>
                <a:latin typeface="Algerian" panose="04020705040A02060702" pitchFamily="82" charset="0"/>
              </a:rPr>
              <a:t>ND</a:t>
            </a:r>
            <a:r>
              <a:rPr lang="en-GB" sz="2000" b="1" dirty="0" smtClean="0">
                <a:solidFill>
                  <a:srgbClr val="CC0099"/>
                </a:solidFill>
                <a:latin typeface="Algerian" panose="04020705040A02060702" pitchFamily="82" charset="0"/>
              </a:rPr>
              <a:t> </a:t>
            </a:r>
            <a:r>
              <a:rPr lang="en-GB" altLang="en-US" sz="2000" dirty="0" smtClean="0"/>
              <a:t>of oxymoron </a:t>
            </a:r>
            <a:r>
              <a:rPr lang="en-GB" altLang="en-US" sz="2000" dirty="0"/>
              <a:t>and </a:t>
            </a:r>
            <a:r>
              <a:rPr lang="en-GB" altLang="en-US" sz="2000" dirty="0" smtClean="0"/>
              <a:t>irony.</a:t>
            </a:r>
            <a:endParaRPr lang="en-GB" altLang="en-US" sz="2000" dirty="0"/>
          </a:p>
          <a:p>
            <a:pPr eaLnBrk="1" hangingPunct="1">
              <a:spcBef>
                <a:spcPts val="2000"/>
              </a:spcBef>
              <a:buFontTx/>
              <a:buChar char=" "/>
              <a:defRPr/>
            </a:pPr>
            <a:r>
              <a:rPr lang="en-GB" altLang="en-US" sz="2000" dirty="0" smtClean="0"/>
              <a:t>a </a:t>
            </a:r>
            <a:r>
              <a:rPr lang="en-GB" sz="20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C</a:t>
            </a:r>
            <a:r>
              <a:rPr lang="en-GB" sz="2000" b="1" dirty="0" smtClean="0">
                <a:solidFill>
                  <a:srgbClr val="CC0099"/>
                </a:solidFill>
                <a:latin typeface="Algerian" panose="04020705040A02060702" pitchFamily="82" charset="0"/>
              </a:rPr>
              <a:t>O</a:t>
            </a:r>
            <a:r>
              <a:rPr lang="en-GB" sz="20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M</a:t>
            </a:r>
            <a:r>
              <a:rPr lang="en-GB" sz="2000" b="1" dirty="0" smtClean="0">
                <a:solidFill>
                  <a:srgbClr val="CC0099"/>
                </a:solidFill>
                <a:latin typeface="Algerian" panose="04020705040A02060702" pitchFamily="82" charset="0"/>
              </a:rPr>
              <a:t>P</a:t>
            </a:r>
            <a:r>
              <a:rPr lang="en-GB" sz="20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R</a:t>
            </a:r>
            <a:r>
              <a:rPr lang="en-GB" sz="2000" b="1" dirty="0" smtClean="0">
                <a:solidFill>
                  <a:srgbClr val="CC0099"/>
                </a:solidFill>
                <a:latin typeface="Algerian" panose="04020705040A02060702" pitchFamily="82" charset="0"/>
              </a:rPr>
              <a:t>O</a:t>
            </a:r>
            <a:r>
              <a:rPr lang="en-GB" sz="20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M</a:t>
            </a:r>
            <a:r>
              <a:rPr lang="en-GB" sz="2000" b="1" dirty="0" smtClean="0">
                <a:solidFill>
                  <a:srgbClr val="CC0099"/>
                </a:solidFill>
                <a:latin typeface="Algerian" panose="04020705040A02060702" pitchFamily="82" charset="0"/>
              </a:rPr>
              <a:t>I</a:t>
            </a:r>
            <a:r>
              <a:rPr lang="en-GB" sz="20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r>
              <a:rPr lang="en-GB" sz="2000" b="1" dirty="0" smtClean="0">
                <a:solidFill>
                  <a:srgbClr val="CC0099"/>
                </a:solidFill>
                <a:latin typeface="Algerian" panose="04020705040A02060702" pitchFamily="82" charset="0"/>
              </a:rPr>
              <a:t>E</a:t>
            </a:r>
            <a:r>
              <a:rPr lang="en-GB" sz="20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 </a:t>
            </a:r>
            <a:r>
              <a:rPr lang="en-GB" altLang="en-US" sz="2000" dirty="0" smtClean="0"/>
              <a:t> between </a:t>
            </a:r>
            <a:r>
              <a:rPr lang="en-GB" altLang="en-US" sz="2000" b="1" i="1" dirty="0" smtClean="0"/>
              <a:t>typical </a:t>
            </a:r>
            <a:r>
              <a:rPr lang="en-GB" altLang="en-US" sz="2000" dirty="0" smtClean="0"/>
              <a:t>oxymoron </a:t>
            </a:r>
            <a:r>
              <a:rPr lang="en-GB" altLang="en-US" sz="2000" dirty="0"/>
              <a:t>and </a:t>
            </a:r>
            <a:r>
              <a:rPr lang="en-GB" altLang="en-US" sz="2000" b="1" i="1" dirty="0" smtClean="0"/>
              <a:t>typical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irony</a:t>
            </a:r>
            <a:r>
              <a:rPr lang="en-GB" altLang="en-US" sz="20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endParaRPr lang="en-GB" altLang="en-US" sz="2000" dirty="0" smtClean="0"/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92542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Themes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34400" cy="568863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The overarching theoretical issue: 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</a:rPr>
              <a:t>COM</a:t>
            </a:r>
            <a:r>
              <a:rPr lang="en-GB" sz="2000" b="1" dirty="0" err="1" smtClean="0">
                <a:solidFill>
                  <a:srgbClr val="00CC00"/>
                </a:solidFill>
                <a:latin typeface="Algerian" panose="04020705040A02060702" pitchFamily="82" charset="0"/>
              </a:rPr>
              <a:t>Pou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</a:rPr>
              <a:t>NDS</a:t>
            </a:r>
            <a:r>
              <a:rPr lang="en-GB" sz="20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  </a:t>
            </a:r>
            <a:r>
              <a:rPr lang="en-GB" altLang="en-US" sz="2000" dirty="0" smtClean="0"/>
              <a:t>of figures    vs  </a:t>
            </a:r>
            <a:r>
              <a:rPr lang="en-GB" sz="20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C</a:t>
            </a:r>
            <a:r>
              <a:rPr lang="en-GB" sz="20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20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M</a:t>
            </a:r>
            <a:r>
              <a:rPr lang="en-GB" sz="20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P</a:t>
            </a:r>
            <a:r>
              <a:rPr lang="en-GB" sz="20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R</a:t>
            </a:r>
            <a:r>
              <a:rPr lang="en-GB" sz="20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20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M</a:t>
            </a:r>
            <a:r>
              <a:rPr lang="en-GB" sz="20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I</a:t>
            </a:r>
            <a:r>
              <a:rPr lang="en-GB" sz="20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r>
              <a:rPr lang="en-GB" sz="20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E</a:t>
            </a:r>
            <a:r>
              <a:rPr lang="en-GB" sz="20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r>
              <a:rPr lang="en-GB" sz="20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   </a:t>
            </a:r>
            <a:r>
              <a:rPr lang="en-GB" altLang="en-US" sz="2000" dirty="0" smtClean="0"/>
              <a:t>vs   </a:t>
            </a: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Com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p</a:t>
            </a:r>
            <a:r>
              <a:rPr lang="en-GB" sz="2000" b="1" dirty="0" err="1" smtClean="0">
                <a:solidFill>
                  <a:srgbClr val="ACA8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rom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o</a:t>
            </a: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un</a:t>
            </a:r>
            <a:r>
              <a:rPr lang="en-GB" sz="20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d</a:t>
            </a:r>
            <a:r>
              <a:rPr lang="en-GB" sz="20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s</a:t>
            </a:r>
            <a:endParaRPr lang="en-GB" sz="2000" b="1" i="1" dirty="0">
              <a:solidFill>
                <a:srgbClr val="00B0F0"/>
              </a:solidFill>
              <a:latin typeface="Algerian" panose="04020705040A02060702" pitchFamily="82" charset="0"/>
            </a:endParaRPr>
          </a:p>
          <a:p>
            <a:pPr eaLnBrk="1" hangingPunct="1">
              <a:lnSpc>
                <a:spcPct val="120000"/>
              </a:lnSpc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err="1" smtClean="0"/>
              <a:t>Compromound</a:t>
            </a:r>
            <a:r>
              <a:rPr lang="en-GB" altLang="en-US" sz="2000" dirty="0" smtClean="0"/>
              <a:t>  =  a compromise between a compound and a compromise!</a:t>
            </a:r>
          </a:p>
          <a:p>
            <a:pPr eaLnBrk="1" hangingPunct="1">
              <a:lnSpc>
                <a:spcPct val="120000"/>
              </a:lnSpc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Particular cases in this talk:</a:t>
            </a:r>
            <a:endParaRPr lang="en-GB" altLang="en-US" sz="1800" dirty="0"/>
          </a:p>
          <a:p>
            <a:pPr eaLnBrk="1" hangingPunct="1">
              <a:lnSpc>
                <a:spcPct val="120000"/>
              </a:lnSpc>
              <a:spcBef>
                <a:spcPts val="1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Involvement of </a:t>
            </a:r>
            <a:r>
              <a:rPr lang="en-GB" altLang="en-US" sz="2000" i="1" dirty="0" smtClean="0">
                <a:solidFill>
                  <a:srgbClr val="FF0000"/>
                </a:solidFill>
              </a:rPr>
              <a:t>atypical</a:t>
            </a:r>
            <a:r>
              <a:rPr lang="en-GB" altLang="en-US" sz="2000" dirty="0" smtClean="0"/>
              <a:t> 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irony</a:t>
            </a:r>
            <a:r>
              <a:rPr lang="en-GB" altLang="en-US" sz="2000" dirty="0" smtClean="0"/>
              <a:t> and </a:t>
            </a:r>
            <a:r>
              <a:rPr lang="en-GB" altLang="en-US" sz="2000" i="1" dirty="0" smtClean="0">
                <a:solidFill>
                  <a:srgbClr val="FF0000"/>
                </a:solidFill>
              </a:rPr>
              <a:t>atypical</a:t>
            </a:r>
            <a:r>
              <a:rPr lang="en-GB" altLang="en-US" sz="2000" i="1" dirty="0" smtClean="0"/>
              <a:t> 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metaphor</a:t>
            </a:r>
            <a:r>
              <a:rPr lang="en-GB" altLang="en-US" sz="2000" dirty="0" smtClean="0"/>
              <a:t> in some oxymoron …..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i="1" dirty="0" smtClean="0"/>
              <a:t>… </a:t>
            </a:r>
            <a:r>
              <a:rPr lang="en-GB" altLang="en-US" sz="2000" b="1" i="1" dirty="0" smtClean="0"/>
              <a:t>atypical</a:t>
            </a:r>
            <a:r>
              <a:rPr lang="en-GB" altLang="en-US" sz="2000" dirty="0" smtClean="0"/>
              <a:t> oxymoron, in the 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irony </a:t>
            </a:r>
            <a:r>
              <a:rPr lang="en-GB" altLang="en-US" sz="2000" dirty="0" smtClean="0"/>
              <a:t>case.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48516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872656" y="2587588"/>
            <a:ext cx="5232285" cy="2487405"/>
          </a:xfrm>
          <a:prstGeom prst="ellipse">
            <a:avLst/>
          </a:prstGeom>
          <a:solidFill>
            <a:srgbClr val="CC0099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73330" y="2587588"/>
            <a:ext cx="4757594" cy="2487406"/>
          </a:xfrm>
          <a:prstGeom prst="ellipse">
            <a:avLst/>
          </a:prstGeom>
          <a:solidFill>
            <a:srgbClr val="FFC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2840" y="3346802"/>
            <a:ext cx="19442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oxymoron </a:t>
            </a:r>
            <a:r>
              <a:rPr lang="en-GB" sz="2000" b="1" dirty="0" smtClean="0">
                <a:solidFill>
                  <a:srgbClr val="00B050"/>
                </a:solidFill>
                <a:latin typeface="+mn-lt"/>
              </a:rPr>
              <a:t>typically</a:t>
            </a:r>
            <a:endParaRPr lang="en-GB" sz="2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125512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smtClean="0">
                <a:latin typeface="Algerian" panose="04020705040A02060702" pitchFamily="82" charset="0"/>
              </a:rPr>
              <a:t>(</a:t>
            </a:r>
            <a:r>
              <a:rPr lang="en-GB" sz="2400" b="1" dirty="0" err="1" smtClean="0">
                <a:solidFill>
                  <a:srgbClr val="FFC000"/>
                </a:solidFill>
                <a:latin typeface="Algerian" panose="04020705040A02060702" pitchFamily="82" charset="0"/>
              </a:rPr>
              <a:t>COM</a:t>
            </a:r>
            <a:r>
              <a:rPr lang="en-GB" sz="2400" b="1" dirty="0" err="1" smtClean="0">
                <a:solidFill>
                  <a:srgbClr val="00CC00"/>
                </a:solidFill>
                <a:latin typeface="Algerian" panose="04020705040A02060702" pitchFamily="82" charset="0"/>
              </a:rPr>
              <a:t>Pou</a:t>
            </a:r>
            <a:r>
              <a:rPr lang="en-GB" sz="2400" b="1" dirty="0" err="1" smtClean="0">
                <a:solidFill>
                  <a:srgbClr val="00B0F0"/>
                </a:solidFill>
                <a:latin typeface="Algerian" panose="04020705040A02060702" pitchFamily="82" charset="0"/>
              </a:rPr>
              <a:t>ND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 S </a:t>
            </a:r>
            <a:r>
              <a:rPr lang="en-GB" sz="2400" b="1" dirty="0"/>
              <a:t>of </a:t>
            </a:r>
            <a:r>
              <a:rPr lang="en-GB" sz="2400" b="1" dirty="0">
                <a:solidFill>
                  <a:srgbClr val="CC0099"/>
                </a:solidFill>
              </a:rPr>
              <a:t> </a:t>
            </a:r>
            <a:r>
              <a:rPr lang="en-GB" sz="2400" b="1" dirty="0">
                <a:solidFill>
                  <a:srgbClr val="FFC000"/>
                </a:solidFill>
              </a:rPr>
              <a:t>O </a:t>
            </a:r>
            <a:r>
              <a:rPr lang="en-GB" sz="2400" dirty="0"/>
              <a:t>&amp; </a:t>
            </a:r>
            <a:r>
              <a:rPr lang="en-GB" sz="2400" b="1" dirty="0" smtClean="0">
                <a:solidFill>
                  <a:srgbClr val="00B0F0"/>
                </a:solidFill>
              </a:rPr>
              <a:t>I</a:t>
            </a:r>
            <a:r>
              <a:rPr lang="en-GB" sz="2400" b="1" dirty="0" smtClean="0">
                <a:solidFill>
                  <a:srgbClr val="CC0099"/>
                </a:solidFill>
              </a:rPr>
              <a:t>  </a:t>
            </a:r>
            <a:r>
              <a:rPr lang="en-GB" sz="2400" b="1" dirty="0" smtClean="0"/>
              <a:t>but </a:t>
            </a:r>
            <a:r>
              <a:rPr lang="en-GB" sz="2400" dirty="0" smtClean="0"/>
              <a:t>)</a:t>
            </a:r>
            <a:r>
              <a:rPr lang="en-GB" sz="2400" b="1" dirty="0" smtClean="0"/>
              <a:t>   </a:t>
            </a:r>
            <a:r>
              <a:rPr lang="en-GB" sz="24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C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24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M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P</a:t>
            </a:r>
            <a:r>
              <a:rPr lang="en-GB" sz="24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R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24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M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I</a:t>
            </a:r>
            <a:r>
              <a:rPr lang="en-GB" sz="24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ES  </a:t>
            </a:r>
            <a:r>
              <a:rPr lang="en-GB" sz="2400" b="1" dirty="0" err="1" smtClean="0"/>
              <a:t>betw</a:t>
            </a:r>
            <a:r>
              <a:rPr lang="en-GB" sz="2400" b="1" dirty="0" smtClean="0"/>
              <a:t>   </a:t>
            </a:r>
            <a:r>
              <a:rPr lang="en-GB" sz="2400" b="1" dirty="0" err="1" smtClean="0"/>
              <a:t>typ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rgbClr val="FFC000"/>
                </a:solidFill>
              </a:rPr>
              <a:t>O </a:t>
            </a:r>
            <a:r>
              <a:rPr lang="en-GB" sz="2400" dirty="0"/>
              <a:t>&amp; </a:t>
            </a:r>
            <a:r>
              <a:rPr lang="en-GB" sz="2400" dirty="0" err="1" smtClean="0"/>
              <a:t>typ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00B0F0"/>
                </a:solidFill>
              </a:rPr>
              <a:t>I</a:t>
            </a:r>
            <a:r>
              <a:rPr lang="en-GB" sz="2400" b="1" dirty="0" smtClean="0">
                <a:solidFill>
                  <a:srgbClr val="CC0099"/>
                </a:solidFill>
              </a:rPr>
              <a:t> </a:t>
            </a:r>
            <a:endParaRPr lang="en-GB" sz="2400" b="1" i="1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8520" y="3346802"/>
            <a:ext cx="1944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irony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typically</a:t>
            </a:r>
            <a:endParaRPr lang="en-GB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72656" y="3366605"/>
            <a:ext cx="23474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b="1" dirty="0">
                <a:solidFill>
                  <a:srgbClr val="00B050"/>
                </a:solidFill>
                <a:latin typeface="+mn-lt"/>
              </a:rPr>
              <a:t>t</a:t>
            </a:r>
            <a:r>
              <a:rPr lang="en-GB" sz="2000" b="1" dirty="0" smtClean="0">
                <a:solidFill>
                  <a:srgbClr val="00B050"/>
                </a:solidFill>
                <a:latin typeface="+mn-lt"/>
              </a:rPr>
              <a:t>ypical </a:t>
            </a:r>
            <a:r>
              <a:rPr lang="en-GB" sz="2000" dirty="0" smtClean="0">
                <a:latin typeface="+mn-lt"/>
              </a:rPr>
              <a:t>oxymoron and  </a:t>
            </a:r>
            <a:r>
              <a:rPr lang="en-GB" sz="2000" b="1" dirty="0" smtClean="0">
                <a:solidFill>
                  <a:srgbClr val="00B050"/>
                </a:solidFill>
                <a:latin typeface="+mn-lt"/>
              </a:rPr>
              <a:t>typical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/>
              <a:t>irony </a:t>
            </a:r>
            <a:endParaRPr lang="en-GB" sz="2000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75009" y="1124744"/>
            <a:ext cx="3169655" cy="1533959"/>
          </a:xfrm>
          <a:prstGeom prst="ellipse">
            <a:avLst/>
          </a:prstGeom>
          <a:pattFill prst="openDmnd">
            <a:fgClr>
              <a:srgbClr val="CC0099"/>
            </a:fgClr>
            <a:bgClr>
              <a:srgbClr val="FFC000"/>
            </a:bgClr>
          </a:pattFill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4918" y="1277555"/>
            <a:ext cx="353400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ATYPICAL</a:t>
            </a:r>
            <a:r>
              <a:rPr lang="en-GB" sz="2000" b="1" dirty="0" smtClean="0">
                <a:latin typeface="+mn-lt"/>
              </a:rPr>
              <a:t> oxymoron &amp;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ATYPICAL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smtClean="0">
                <a:latin typeface="+mn-lt"/>
              </a:rPr>
              <a:t>irony</a:t>
            </a:r>
            <a:endParaRPr lang="en-GB" sz="2000" b="1" dirty="0">
              <a:latin typeface="+mn-lt"/>
            </a:endParaRPr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>
            <a:off x="1331640" y="587177"/>
            <a:ext cx="1441075" cy="89760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14630" y="5546849"/>
            <a:ext cx="75697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smtClean="0">
                <a:latin typeface="+mn-lt"/>
              </a:rPr>
              <a:t>Rarely explicitly considered when F, G = figures, </a:t>
            </a:r>
          </a:p>
          <a:p>
            <a:pPr>
              <a:defRPr/>
            </a:pPr>
            <a:r>
              <a:rPr lang="en-GB" sz="2400" dirty="0" smtClean="0">
                <a:latin typeface="+mn-lt"/>
              </a:rPr>
              <a:t>unlike the case of compounds of figures</a:t>
            </a:r>
            <a:endParaRPr lang="en-GB" sz="2400" i="1" dirty="0">
              <a:latin typeface="+mn-lt"/>
            </a:endParaRPr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 flipH="1">
            <a:off x="2772715" y="492605"/>
            <a:ext cx="1883474" cy="99217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6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043608" y="836712"/>
            <a:ext cx="7848872" cy="4608512"/>
          </a:xfrm>
          <a:prstGeom prst="ellipse">
            <a:avLst/>
          </a:prstGeom>
          <a:solidFill>
            <a:schemeClr val="accent1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 smtClean="0">
                <a:solidFill>
                  <a:srgbClr val="821BFF"/>
                </a:solidFill>
              </a:rPr>
              <a:t>al</a:t>
            </a: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09032" y="2552782"/>
            <a:ext cx="5091841" cy="2487405"/>
          </a:xfrm>
          <a:prstGeom prst="ellipse">
            <a:avLst/>
          </a:prstGeom>
          <a:solidFill>
            <a:srgbClr val="00B0F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7107" y="1583804"/>
            <a:ext cx="4909749" cy="3456384"/>
          </a:xfrm>
          <a:prstGeom prst="ellipse">
            <a:avLst/>
          </a:prstGeom>
          <a:solidFill>
            <a:srgbClr val="FFC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772" y="3311996"/>
            <a:ext cx="19442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using oxymoron,</a:t>
            </a:r>
          </a:p>
          <a:p>
            <a:pPr algn="ctr">
              <a:defRPr/>
            </a:pPr>
            <a:r>
              <a:rPr lang="en-GB" sz="2000" dirty="0">
                <a:latin typeface="+mn-lt"/>
              </a:rPr>
              <a:t>p</a:t>
            </a:r>
            <a:r>
              <a:rPr lang="en-GB" sz="2000" dirty="0" smtClean="0">
                <a:latin typeface="+mn-lt"/>
              </a:rPr>
              <a:t>erhaps atypically</a:t>
            </a:r>
            <a:endParaRPr lang="en-GB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7106" y="125512"/>
            <a:ext cx="86753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err="1" smtClean="0">
                <a:solidFill>
                  <a:srgbClr val="FFC000"/>
                </a:solidFill>
                <a:latin typeface="Algerian" panose="04020705040A02060702" pitchFamily="82" charset="0"/>
              </a:rPr>
              <a:t>COM</a:t>
            </a:r>
            <a:r>
              <a:rPr lang="en-GB" sz="2400" b="1" dirty="0" err="1" smtClean="0">
                <a:solidFill>
                  <a:srgbClr val="00CC00"/>
                </a:solidFill>
                <a:latin typeface="Algerian" panose="04020705040A02060702" pitchFamily="82" charset="0"/>
              </a:rPr>
              <a:t>Pou</a:t>
            </a:r>
            <a:r>
              <a:rPr lang="en-GB" sz="2400" b="1" dirty="0" err="1" smtClean="0">
                <a:solidFill>
                  <a:srgbClr val="00B0F0"/>
                </a:solidFill>
                <a:latin typeface="Algerian" panose="04020705040A02060702" pitchFamily="82" charset="0"/>
              </a:rPr>
              <a:t>ND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  </a:t>
            </a:r>
            <a:r>
              <a:rPr lang="en-GB" sz="2400" b="1" dirty="0" smtClean="0">
                <a:latin typeface="+mn-lt"/>
              </a:rPr>
              <a:t>of </a:t>
            </a:r>
            <a:r>
              <a:rPr lang="en-GB" sz="2400" b="1" dirty="0" smtClean="0">
                <a:solidFill>
                  <a:srgbClr val="CC0099"/>
                </a:solidFill>
                <a:latin typeface="+mn-lt"/>
              </a:rPr>
              <a:t> </a:t>
            </a:r>
            <a:r>
              <a:rPr lang="en-GB" sz="2400" b="1" dirty="0">
                <a:solidFill>
                  <a:srgbClr val="FFC000"/>
                </a:solidFill>
                <a:latin typeface="+mn-lt"/>
              </a:rPr>
              <a:t>O</a:t>
            </a:r>
            <a:r>
              <a:rPr lang="en-GB" sz="24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&amp; </a:t>
            </a:r>
            <a:r>
              <a:rPr lang="en-GB" sz="2400" b="1" dirty="0" smtClean="0">
                <a:solidFill>
                  <a:srgbClr val="00B0F0"/>
                </a:solidFill>
                <a:latin typeface="+mn-lt"/>
              </a:rPr>
              <a:t>M</a:t>
            </a:r>
            <a:r>
              <a:rPr lang="en-GB" sz="2400" b="1" dirty="0" smtClean="0">
                <a:solidFill>
                  <a:srgbClr val="CC0099"/>
                </a:solidFill>
                <a:latin typeface="+mn-lt"/>
              </a:rPr>
              <a:t>    </a:t>
            </a:r>
            <a:r>
              <a:rPr lang="en-GB" sz="2400" b="1" dirty="0" smtClean="0">
                <a:latin typeface="+mn-lt"/>
              </a:rPr>
              <a:t>but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   </a:t>
            </a:r>
            <a:r>
              <a:rPr lang="en-GB" sz="24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Com</a:t>
            </a:r>
            <a:r>
              <a:rPr lang="en-GB" sz="24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p</a:t>
            </a:r>
            <a:r>
              <a:rPr lang="en-GB" sz="2400" b="1" dirty="0" err="1" smtClean="0">
                <a:solidFill>
                  <a:srgbClr val="ACA8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rom</a:t>
            </a:r>
            <a:r>
              <a:rPr lang="en-GB" sz="24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o</a:t>
            </a:r>
            <a:r>
              <a:rPr lang="en-GB" sz="24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un</a:t>
            </a:r>
            <a:r>
              <a:rPr lang="en-GB" sz="2400" b="1" dirty="0" err="1" smtClean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d</a:t>
            </a:r>
            <a:r>
              <a:rPr lang="en-GB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  </a:t>
            </a:r>
            <a:r>
              <a:rPr lang="en-GB" sz="2400" b="1" dirty="0" err="1" smtClean="0">
                <a:latin typeface="+mn-lt"/>
              </a:rPr>
              <a:t>wrt</a:t>
            </a:r>
            <a:r>
              <a:rPr lang="en-GB" sz="2400" b="1" dirty="0" smtClean="0">
                <a:solidFill>
                  <a:srgbClr val="CC0099"/>
                </a:solidFill>
                <a:latin typeface="+mn-lt"/>
              </a:rPr>
              <a:t>  </a:t>
            </a:r>
            <a:r>
              <a:rPr lang="en-GB" sz="2400" b="1" dirty="0">
                <a:solidFill>
                  <a:srgbClr val="FFC000"/>
                </a:solidFill>
                <a:latin typeface="+mn-lt"/>
              </a:rPr>
              <a:t>O</a:t>
            </a:r>
            <a:r>
              <a:rPr lang="en-GB" sz="24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&amp;</a:t>
            </a:r>
            <a:r>
              <a:rPr lang="en-GB" sz="24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+mn-lt"/>
              </a:rPr>
              <a:t>typical-</a:t>
            </a:r>
            <a:r>
              <a:rPr lang="en-GB" sz="2400" b="1" dirty="0">
                <a:solidFill>
                  <a:srgbClr val="00B0F0"/>
                </a:solidFill>
                <a:latin typeface="+mn-lt"/>
              </a:rPr>
              <a:t>M</a:t>
            </a:r>
            <a:endParaRPr lang="en-GB" sz="2400" b="1" i="1" dirty="0">
              <a:solidFill>
                <a:srgbClr val="00B0F0"/>
              </a:solidFill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4452" y="3311996"/>
            <a:ext cx="1944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Utterances using metaphor</a:t>
            </a:r>
          </a:p>
          <a:p>
            <a:pPr algn="ctr">
              <a:defRPr/>
            </a:pPr>
            <a:r>
              <a:rPr lang="en-GB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typically</a:t>
            </a:r>
            <a:endParaRPr lang="en-GB" sz="2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68588" y="3167979"/>
            <a:ext cx="21602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 oxymoron &amp;</a:t>
            </a:r>
          </a:p>
          <a:p>
            <a:pPr algn="ctr"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+mn-lt"/>
              </a:rPr>
              <a:t>typical</a:t>
            </a:r>
            <a:r>
              <a:rPr lang="en-GB" sz="2000" dirty="0" smtClean="0">
                <a:latin typeface="+mn-lt"/>
              </a:rPr>
              <a:t> metaphor</a:t>
            </a:r>
            <a:endParaRPr lang="en-GB" sz="2000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96616" y="1727820"/>
            <a:ext cx="2592536" cy="1440159"/>
          </a:xfrm>
          <a:prstGeom prst="ellipse">
            <a:avLst/>
          </a:prstGeom>
          <a:pattFill prst="shingle">
            <a:fgClr>
              <a:srgbClr val="00B0F0"/>
            </a:fgClr>
            <a:bgClr>
              <a:srgbClr val="FFC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6604" y="1881707"/>
            <a:ext cx="27784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b="1" dirty="0" smtClean="0">
                <a:latin typeface="+mn-lt"/>
              </a:rPr>
              <a:t>oxymoron  &amp;</a:t>
            </a:r>
          </a:p>
          <a:p>
            <a:pPr algn="ctr">
              <a:defRPr/>
            </a:pPr>
            <a:r>
              <a:rPr lang="en-GB" sz="2000" b="1" dirty="0" smtClean="0">
                <a:solidFill>
                  <a:srgbClr val="FF0000"/>
                </a:solidFill>
                <a:latin typeface="+mn-lt"/>
              </a:rPr>
              <a:t>ATYPICAL</a:t>
            </a:r>
            <a:r>
              <a:rPr lang="en-GB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000" b="1" dirty="0" smtClean="0">
                <a:latin typeface="+mn-lt"/>
              </a:rPr>
              <a:t>metaphor</a:t>
            </a:r>
            <a:endParaRPr lang="en-GB" sz="2000" b="1" dirty="0">
              <a:latin typeface="+mn-lt"/>
            </a:endParaRPr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>
            <a:off x="2051720" y="573694"/>
            <a:ext cx="1584176" cy="14151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64472" y="1066100"/>
            <a:ext cx="19442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using metaphor</a:t>
            </a:r>
          </a:p>
          <a:p>
            <a:pPr algn="ctr">
              <a:defRPr/>
            </a:pPr>
            <a:r>
              <a:rPr lang="en-GB" sz="2000" i="1" dirty="0">
                <a:latin typeface="+mn-lt"/>
              </a:rPr>
              <a:t>p</a:t>
            </a:r>
            <a:r>
              <a:rPr lang="en-GB" sz="2000" i="1" dirty="0" smtClean="0">
                <a:latin typeface="+mn-lt"/>
              </a:rPr>
              <a:t>erhaps atypically</a:t>
            </a:r>
            <a:endParaRPr lang="en-GB" sz="2000" i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630" y="5546849"/>
            <a:ext cx="8433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smtClean="0">
                <a:latin typeface="+mn-lt"/>
              </a:rPr>
              <a:t>Illustrated by </a:t>
            </a:r>
            <a:r>
              <a:rPr lang="en-GB" sz="2400" dirty="0" err="1" smtClean="0">
                <a:latin typeface="+mn-lt"/>
              </a:rPr>
              <a:t>oxyphoron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b="1" i="1" dirty="0" smtClean="0">
                <a:solidFill>
                  <a:schemeClr val="accent6"/>
                </a:solidFill>
                <a:latin typeface="+mn-lt"/>
              </a:rPr>
              <a:t>“cold fire”</a:t>
            </a:r>
            <a:r>
              <a:rPr lang="en-GB" sz="2400" b="1" i="1" dirty="0" smtClean="0">
                <a:latin typeface="+mn-lt"/>
              </a:rPr>
              <a:t> </a:t>
            </a:r>
          </a:p>
          <a:p>
            <a:pPr>
              <a:defRPr/>
            </a:pPr>
            <a:r>
              <a:rPr lang="en-GB" sz="2400" dirty="0">
                <a:latin typeface="+mn-lt"/>
              </a:rPr>
              <a:t>O</a:t>
            </a:r>
            <a:r>
              <a:rPr lang="en-GB" sz="2400" dirty="0" smtClean="0">
                <a:latin typeface="+mn-lt"/>
              </a:rPr>
              <a:t> = oxymoron and M = metaphor</a:t>
            </a:r>
            <a:endParaRPr lang="en-GB" sz="2400" i="1" dirty="0">
              <a:latin typeface="+mn-lt"/>
            </a:endParaRPr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1009194" y="524146"/>
            <a:ext cx="1042526" cy="14646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Conclusions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764704"/>
            <a:ext cx="9036496" cy="568863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200" dirty="0" smtClean="0"/>
              <a:t>Possibly new observations about the fine detail of the ways in which irony and metaphor </a:t>
            </a:r>
            <a:r>
              <a:rPr lang="en-GB" altLang="en-US" sz="2200" dirty="0"/>
              <a:t> </a:t>
            </a:r>
            <a:r>
              <a:rPr lang="en-GB" altLang="en-US" sz="2200" dirty="0" smtClean="0"/>
              <a:t>(also hyperbole) can be involved in/with oxymoron.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200" dirty="0" smtClean="0"/>
              <a:t>But towards: how figures in general can be compounded &amp; compromised.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2000" dirty="0"/>
              <a:t>W</a:t>
            </a:r>
            <a:r>
              <a:rPr lang="en-GB" altLang="en-US" sz="2000" dirty="0" smtClean="0"/>
              <a:t>e </a:t>
            </a:r>
            <a:r>
              <a:rPr lang="en-GB" altLang="en-US" sz="2000" dirty="0"/>
              <a:t>have a </a:t>
            </a:r>
            <a:r>
              <a:rPr lang="en-GB" altLang="en-US" sz="2000" u="sng" dirty="0" smtClean="0"/>
              <a:t>compounding</a:t>
            </a:r>
            <a:r>
              <a:rPr lang="en-GB" altLang="en-US" sz="2000" dirty="0" smtClean="0"/>
              <a:t> of oxymoron with irony or with metaphor.</a:t>
            </a:r>
            <a:endParaRPr lang="en-GB" altLang="en-US" sz="2000" dirty="0"/>
          </a:p>
          <a:p>
            <a:pPr lvl="2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But the irony and metaphor are </a:t>
            </a:r>
            <a:r>
              <a:rPr lang="en-GB" altLang="en-US" sz="2000" u="sng" dirty="0" smtClean="0"/>
              <a:t>atypica</a:t>
            </a:r>
            <a:r>
              <a:rPr lang="en-GB" altLang="en-US" sz="2000" dirty="0" smtClean="0"/>
              <a:t>l, 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a</a:t>
            </a:r>
            <a:r>
              <a:rPr lang="en-GB" altLang="en-US" sz="2000" dirty="0" smtClean="0"/>
              <a:t>nd in the ironic case the oxymoron is too.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2000" dirty="0" smtClean="0"/>
              <a:t>So to that extent we have a </a:t>
            </a:r>
            <a:r>
              <a:rPr lang="en-GB" altLang="en-US" sz="2000" u="sng" dirty="0" smtClean="0"/>
              <a:t>compromise</a:t>
            </a:r>
            <a:r>
              <a:rPr lang="en-GB" altLang="en-US" sz="2000" dirty="0" smtClean="0"/>
              <a:t> with respect to the </a:t>
            </a:r>
            <a:r>
              <a:rPr lang="en-GB" altLang="en-US" sz="2000" u="sng" dirty="0" smtClean="0"/>
              <a:t>typical</a:t>
            </a:r>
            <a:r>
              <a:rPr lang="en-GB" altLang="en-US" sz="2000" dirty="0" smtClean="0"/>
              <a:t> nature of the figures.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2000" dirty="0" smtClean="0"/>
              <a:t>Hence: 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u="sng" dirty="0" smtClean="0"/>
              <a:t>compromise</a:t>
            </a:r>
            <a:r>
              <a:rPr lang="en-GB" altLang="en-US" sz="2000" dirty="0" smtClean="0"/>
              <a:t> between typical oxymoron and typical irony.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u="sng" dirty="0" err="1"/>
              <a:t>c</a:t>
            </a:r>
            <a:r>
              <a:rPr lang="en-GB" altLang="en-US" sz="2000" u="sng" dirty="0" err="1" smtClean="0"/>
              <a:t>ompromound</a:t>
            </a:r>
            <a:r>
              <a:rPr lang="en-GB" altLang="en-US" sz="2000" dirty="0" smtClean="0"/>
              <a:t> with respect to oxymoron and typical metaphor.</a:t>
            </a:r>
          </a:p>
        </p:txBody>
      </p:sp>
    </p:spTree>
    <p:extLst>
      <p:ext uri="{BB962C8B-B14F-4D97-AF65-F5344CB8AC3E}">
        <p14:creationId xmlns:p14="http://schemas.microsoft.com/office/powerpoint/2010/main" val="2249317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79512" y="476673"/>
            <a:ext cx="8229600" cy="1656184"/>
          </a:xfrm>
        </p:spPr>
        <p:txBody>
          <a:bodyPr/>
          <a:lstStyle/>
          <a:p>
            <a:pPr marL="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T</a:t>
            </a:r>
            <a:r>
              <a:rPr lang="en-GB" altLang="en-US" sz="3600" dirty="0" smtClean="0"/>
              <a:t>hanks very much.</a:t>
            </a:r>
          </a:p>
          <a:p>
            <a:pPr marL="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 smtClean="0"/>
              <a:t>Questions</a:t>
            </a:r>
            <a:r>
              <a:rPr lang="en-GB" altLang="en-US" sz="3600" dirty="0" smtClean="0"/>
              <a:t>, </a:t>
            </a:r>
            <a:r>
              <a:rPr lang="en-GB" altLang="en-US" sz="3600" dirty="0" smtClean="0"/>
              <a:t>please.</a:t>
            </a:r>
            <a:endParaRPr lang="en-GB" altLang="en-US" sz="36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251520" y="2564904"/>
            <a:ext cx="82296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0"/>
              </a:spcBef>
              <a:buFont typeface="Arial" charset="0"/>
              <a:buNone/>
            </a:pPr>
            <a:r>
              <a:rPr lang="en-GB" altLang="en-US" sz="2800" dirty="0" smtClean="0">
                <a:solidFill>
                  <a:schemeClr val="accent6"/>
                </a:solidFill>
              </a:rPr>
              <a:t>Lazy </a:t>
            </a:r>
            <a:r>
              <a:rPr lang="en-GB" altLang="en-US" sz="2800" dirty="0" smtClean="0">
                <a:solidFill>
                  <a:schemeClr val="accent6"/>
                </a:solidFill>
              </a:rPr>
              <a:t>Exercises   </a:t>
            </a:r>
            <a:r>
              <a:rPr lang="en-GB" altLang="en-US" sz="2800" dirty="0" smtClean="0"/>
              <a:t>guaranteed to defeat   </a:t>
            </a:r>
            <a:r>
              <a:rPr lang="en-GB" altLang="en-US" sz="2800" dirty="0" err="1" smtClean="0"/>
              <a:t>Covibesity</a:t>
            </a:r>
            <a:r>
              <a:rPr lang="en-GB" altLang="en-US" sz="2800" dirty="0" smtClean="0"/>
              <a:t>:</a:t>
            </a:r>
          </a:p>
          <a:p>
            <a:pPr marL="0" indent="0">
              <a:spcBef>
                <a:spcPts val="2000"/>
              </a:spcBef>
              <a:buFont typeface="Arial" charset="0"/>
              <a:buNone/>
            </a:pPr>
            <a:r>
              <a:rPr lang="en-GB" altLang="en-US" sz="2800" dirty="0" smtClean="0"/>
              <a:t>Define:</a:t>
            </a:r>
          </a:p>
          <a:p>
            <a:pPr marL="400050" lvl="1" indent="0">
              <a:spcBef>
                <a:spcPts val="500"/>
              </a:spcBef>
              <a:buFont typeface="Arial" charset="0"/>
              <a:buNone/>
            </a:pPr>
            <a:r>
              <a:rPr lang="en-GB" altLang="en-US" sz="2400" dirty="0" err="1">
                <a:solidFill>
                  <a:schemeClr val="accent6"/>
                </a:solidFill>
              </a:rPr>
              <a:t>o</a:t>
            </a:r>
            <a:r>
              <a:rPr lang="en-GB" altLang="en-US" sz="2400" dirty="0" err="1" smtClean="0">
                <a:solidFill>
                  <a:schemeClr val="accent6"/>
                </a:solidFill>
              </a:rPr>
              <a:t>xyfloron</a:t>
            </a:r>
            <a:endParaRPr lang="en-GB" altLang="en-US" sz="2400" dirty="0" smtClean="0">
              <a:solidFill>
                <a:schemeClr val="accent6"/>
              </a:solidFill>
            </a:endParaRPr>
          </a:p>
          <a:p>
            <a:pPr marL="400050" lvl="1" indent="0">
              <a:spcBef>
                <a:spcPts val="500"/>
              </a:spcBef>
              <a:buFont typeface="Arial" charset="0"/>
              <a:buNone/>
            </a:pPr>
            <a:r>
              <a:rPr lang="en-GB" altLang="en-US" sz="2400" dirty="0" err="1" smtClean="0">
                <a:solidFill>
                  <a:schemeClr val="accent6"/>
                </a:solidFill>
              </a:rPr>
              <a:t>foxymoron</a:t>
            </a:r>
            <a:endParaRPr lang="en-GB" altLang="en-US" sz="2400" dirty="0" smtClean="0">
              <a:solidFill>
                <a:schemeClr val="accent6"/>
              </a:solidFill>
            </a:endParaRPr>
          </a:p>
          <a:p>
            <a:pPr marL="400050" lvl="1" indent="0">
              <a:spcBef>
                <a:spcPts val="500"/>
              </a:spcBef>
              <a:buFont typeface="Arial" charset="0"/>
              <a:buNone/>
            </a:pPr>
            <a:r>
              <a:rPr lang="en-GB" altLang="en-US" sz="2400" dirty="0" err="1" smtClean="0">
                <a:solidFill>
                  <a:schemeClr val="accent6"/>
                </a:solidFill>
              </a:rPr>
              <a:t>proxymiron</a:t>
            </a:r>
            <a:endParaRPr lang="en-GB" altLang="en-US" sz="2400" dirty="0" smtClean="0">
              <a:solidFill>
                <a:schemeClr val="accent6"/>
              </a:solidFill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en-GB" altLang="en-US" sz="2800" dirty="0" smtClean="0"/>
              <a:t>&amp; Invent new ones</a:t>
            </a:r>
            <a:endParaRPr lang="en-GB" altLang="en-US" sz="2800" dirty="0"/>
          </a:p>
          <a:p>
            <a:pPr marL="400050" lvl="1" indent="0">
              <a:spcBef>
                <a:spcPts val="500"/>
              </a:spcBef>
              <a:buFont typeface="Arial" charset="0"/>
              <a:buNone/>
            </a:pPr>
            <a:endParaRPr lang="en-GB" altLang="en-US" sz="2400" dirty="0"/>
          </a:p>
          <a:p>
            <a:pPr marL="400050" lvl="1" indent="0">
              <a:spcBef>
                <a:spcPts val="500"/>
              </a:spcBef>
              <a:buFont typeface="Arial" charset="0"/>
              <a:buNone/>
            </a:pPr>
            <a:endParaRPr lang="en-GB" altLang="en-US" sz="2400" dirty="0" smtClean="0"/>
          </a:p>
          <a:p>
            <a:pPr marL="0" indent="0">
              <a:spcBef>
                <a:spcPts val="500"/>
              </a:spcBef>
              <a:buFont typeface="Arial" charset="0"/>
              <a:buNone/>
            </a:pP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61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536575"/>
          </a:xfrm>
        </p:spPr>
        <p:txBody>
          <a:bodyPr/>
          <a:lstStyle/>
          <a:p>
            <a:r>
              <a:rPr lang="en-GB" altLang="es-PE" sz="3200" dirty="0" smtClean="0"/>
              <a:t>References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692696"/>
            <a:ext cx="8229600" cy="5472583"/>
          </a:xfrm>
        </p:spPr>
        <p:txBody>
          <a:bodyPr/>
          <a:lstStyle/>
          <a:p>
            <a:pPr>
              <a:spcBef>
                <a:spcPts val="1500"/>
              </a:spcBef>
              <a:buNone/>
            </a:pPr>
            <a:r>
              <a:rPr lang="en-GB" sz="1800" dirty="0" smtClean="0"/>
              <a:t>Brett, S. (2017). </a:t>
            </a:r>
            <a:r>
              <a:rPr lang="en-GB" sz="1800" i="1" dirty="0" smtClean="0"/>
              <a:t>Seriously funny and other </a:t>
            </a:r>
            <a:r>
              <a:rPr lang="en-GB" sz="1800" i="1" dirty="0" err="1" smtClean="0"/>
              <a:t>oxymorons</a:t>
            </a:r>
            <a:r>
              <a:rPr lang="en-GB" sz="1800" i="1" dirty="0" smtClean="0"/>
              <a:t>. </a:t>
            </a:r>
            <a:r>
              <a:rPr lang="en-GB" sz="1800" dirty="0" smtClean="0"/>
              <a:t>London, UK: Little, Brown Book Group.</a:t>
            </a:r>
            <a:endParaRPr lang="en-GB" sz="1800" dirty="0"/>
          </a:p>
          <a:p>
            <a:pPr>
              <a:spcBef>
                <a:spcPts val="1500"/>
              </a:spcBef>
              <a:buNone/>
            </a:pPr>
            <a:r>
              <a:rPr lang="en-GB" sz="1800" dirty="0"/>
              <a:t>Camp, E. (2006). </a:t>
            </a:r>
            <a:r>
              <a:rPr lang="en-GB" sz="1800" dirty="0" err="1" smtClean="0"/>
              <a:t>Contextualism</a:t>
            </a:r>
            <a:r>
              <a:rPr lang="en-GB" sz="1800" dirty="0"/>
              <a:t>, metaphor, and what is </a:t>
            </a:r>
            <a:r>
              <a:rPr lang="en-GB" sz="1800" dirty="0" smtClean="0"/>
              <a:t>said. </a:t>
            </a:r>
            <a:r>
              <a:rPr lang="en-GB" sz="1800" i="1" dirty="0" smtClean="0"/>
              <a:t>Mind </a:t>
            </a:r>
            <a:r>
              <a:rPr lang="en-GB" sz="1800" i="1" dirty="0"/>
              <a:t>and Language, </a:t>
            </a:r>
            <a:r>
              <a:rPr lang="en-GB" sz="1800" i="1" dirty="0" smtClean="0"/>
              <a:t>21</a:t>
            </a:r>
            <a:r>
              <a:rPr lang="en-GB" sz="1800" dirty="0" smtClean="0"/>
              <a:t>(3</a:t>
            </a:r>
            <a:r>
              <a:rPr lang="en-GB" sz="1800" dirty="0"/>
              <a:t>), pp.280--309.</a:t>
            </a:r>
          </a:p>
          <a:p>
            <a:pPr>
              <a:spcBef>
                <a:spcPts val="1500"/>
              </a:spcBef>
              <a:buNone/>
            </a:pPr>
            <a:r>
              <a:rPr lang="en-GB" sz="1800" dirty="0" err="1" smtClean="0"/>
              <a:t>Colston</a:t>
            </a:r>
            <a:r>
              <a:rPr lang="en-GB" sz="1800" dirty="0"/>
              <a:t>, H.L</a:t>
            </a:r>
            <a:r>
              <a:rPr lang="en-GB" sz="1800" dirty="0" smtClean="0"/>
              <a:t>. (</a:t>
            </a:r>
            <a:r>
              <a:rPr lang="en-GB" sz="1800" dirty="0"/>
              <a:t>2010). </a:t>
            </a:r>
            <a:r>
              <a:rPr lang="en-GB" sz="1800" dirty="0" smtClean="0"/>
              <a:t>Irony</a:t>
            </a:r>
            <a:r>
              <a:rPr lang="en-GB" sz="1800" dirty="0"/>
              <a:t>, analogy and </a:t>
            </a:r>
            <a:r>
              <a:rPr lang="en-GB" sz="1800" dirty="0" smtClean="0"/>
              <a:t>truth. In A. Burkhardt &amp; B. </a:t>
            </a:r>
            <a:r>
              <a:rPr lang="en-GB" sz="1800" dirty="0" err="1" smtClean="0"/>
              <a:t>Nerlich</a:t>
            </a:r>
            <a:r>
              <a:rPr lang="en-GB" sz="1800" dirty="0" smtClean="0"/>
              <a:t> </a:t>
            </a:r>
            <a:r>
              <a:rPr lang="en-GB" sz="1800" dirty="0"/>
              <a:t>(</a:t>
            </a:r>
            <a:r>
              <a:rPr lang="en-GB" sz="1800" dirty="0" err="1"/>
              <a:t>Eds</a:t>
            </a:r>
            <a:r>
              <a:rPr lang="en-GB" sz="1800" dirty="0"/>
              <a:t>), </a:t>
            </a:r>
            <a:r>
              <a:rPr lang="en-GB" sz="1800" i="1" dirty="0" smtClean="0"/>
              <a:t>Tropical </a:t>
            </a:r>
            <a:r>
              <a:rPr lang="en-GB" sz="1800" i="1" dirty="0"/>
              <a:t>Truth(s): The Epistemology of Metaphor and Other </a:t>
            </a:r>
            <a:r>
              <a:rPr lang="en-GB" sz="1800" i="1" dirty="0" smtClean="0"/>
              <a:t>Tropes, </a:t>
            </a:r>
            <a:r>
              <a:rPr lang="en-GB" sz="1800" dirty="0" smtClean="0"/>
              <a:t>pp.339-</a:t>
            </a:r>
            <a:r>
              <a:rPr lang="en-GB" sz="1800" dirty="0"/>
              <a:t>-</a:t>
            </a:r>
            <a:r>
              <a:rPr lang="en-GB" sz="1800" dirty="0" smtClean="0"/>
              <a:t>354. Berlin </a:t>
            </a:r>
            <a:r>
              <a:rPr lang="en-GB" sz="1800" dirty="0"/>
              <a:t>/ New York: De </a:t>
            </a:r>
            <a:r>
              <a:rPr lang="en-GB" sz="1800" dirty="0" err="1"/>
              <a:t>Gruyter</a:t>
            </a:r>
            <a:r>
              <a:rPr lang="en-GB" sz="1800" dirty="0" smtClean="0"/>
              <a:t>.</a:t>
            </a:r>
          </a:p>
          <a:p>
            <a:pPr>
              <a:spcBef>
                <a:spcPts val="1500"/>
              </a:spcBef>
              <a:buNone/>
            </a:pPr>
            <a:r>
              <a:rPr lang="en-GB" sz="1800" dirty="0" err="1" smtClean="0"/>
              <a:t>Colston</a:t>
            </a:r>
            <a:r>
              <a:rPr lang="en-GB" sz="1800" dirty="0" smtClean="0"/>
              <a:t>, H.L. (2015). </a:t>
            </a:r>
            <a:r>
              <a:rPr lang="en-GB" sz="1800" i="1" dirty="0" smtClean="0"/>
              <a:t>Using figurative language. </a:t>
            </a:r>
            <a:r>
              <a:rPr lang="en-GB" sz="1800" dirty="0" smtClean="0"/>
              <a:t>Cambridge, UK: Cambridge University Press.</a:t>
            </a:r>
            <a:endParaRPr lang="en-GB" sz="1800" dirty="0"/>
          </a:p>
          <a:p>
            <a:pPr>
              <a:spcBef>
                <a:spcPts val="1500"/>
              </a:spcBef>
              <a:buNone/>
            </a:pPr>
            <a:r>
              <a:rPr lang="en-GB" sz="1800" dirty="0" err="1"/>
              <a:t>Colston</a:t>
            </a:r>
            <a:r>
              <a:rPr lang="en-GB" sz="1800" dirty="0"/>
              <a:t>, H.L. (2019). </a:t>
            </a:r>
            <a:r>
              <a:rPr lang="en-GB" sz="1800" i="1" dirty="0"/>
              <a:t>How language makes meaning: Embodiment and conjoined </a:t>
            </a:r>
            <a:r>
              <a:rPr lang="en-GB" sz="1800" i="1" dirty="0" err="1"/>
              <a:t>antonymy</a:t>
            </a:r>
            <a:r>
              <a:rPr lang="en-GB" sz="1800" i="1" dirty="0"/>
              <a:t>. </a:t>
            </a:r>
            <a:r>
              <a:rPr lang="en-GB" sz="1800" dirty="0"/>
              <a:t>Cambridge, UK: </a:t>
            </a:r>
            <a:r>
              <a:rPr lang="en-GB" sz="1800" dirty="0" smtClean="0"/>
              <a:t>Cambridge </a:t>
            </a:r>
            <a:r>
              <a:rPr lang="en-GB" sz="1800" dirty="0"/>
              <a:t>University Press.</a:t>
            </a:r>
          </a:p>
          <a:p>
            <a:pPr>
              <a:spcBef>
                <a:spcPts val="1500"/>
              </a:spcBef>
              <a:buNone/>
            </a:pPr>
            <a:r>
              <a:rPr lang="en-GB" sz="1800" dirty="0" smtClean="0"/>
              <a:t>Flint, E.L. &amp; Flint, M.K. (1968). </a:t>
            </a:r>
            <a:r>
              <a:rPr lang="en-GB" sz="1800" i="1" dirty="0" smtClean="0"/>
              <a:t>Poetry in perspective. </a:t>
            </a:r>
            <a:r>
              <a:rPr lang="en-GB" sz="1800" dirty="0" smtClean="0"/>
              <a:t>Henley-on-Thames, UK: Gresham Books.</a:t>
            </a:r>
            <a:endParaRPr lang="en-GB" sz="1800" dirty="0"/>
          </a:p>
          <a:p>
            <a:pPr>
              <a:spcBef>
                <a:spcPts val="1500"/>
              </a:spcBef>
              <a:buNone/>
            </a:pPr>
            <a:r>
              <a:rPr lang="en-GB" sz="1800" dirty="0" smtClean="0"/>
              <a:t>Gibbs, R.W., Jr. (1993). Process and products in making sense of tropes. In A. </a:t>
            </a:r>
            <a:r>
              <a:rPr lang="en-GB" sz="1800" dirty="0" err="1" smtClean="0"/>
              <a:t>Ortony</a:t>
            </a:r>
            <a:r>
              <a:rPr lang="en-GB" sz="1800" dirty="0" smtClean="0"/>
              <a:t> (Ed.), </a:t>
            </a:r>
            <a:r>
              <a:rPr lang="en-GB" sz="1800" i="1" dirty="0" smtClean="0"/>
              <a:t>Metaphor and Thought, </a:t>
            </a:r>
            <a:r>
              <a:rPr lang="en-GB" sz="1800" dirty="0" smtClean="0"/>
              <a:t>2</a:t>
            </a:r>
            <a:r>
              <a:rPr lang="en-GB" sz="1800" baseline="30000" dirty="0" smtClean="0"/>
              <a:t>nd</a:t>
            </a:r>
            <a:r>
              <a:rPr lang="en-GB" sz="1800" dirty="0"/>
              <a:t> </a:t>
            </a:r>
            <a:r>
              <a:rPr lang="en-GB" sz="1800" dirty="0" smtClean="0"/>
              <a:t>Ed., pp.252–276.</a:t>
            </a:r>
            <a:endParaRPr lang="en-GB" sz="1800" dirty="0"/>
          </a:p>
          <a:p>
            <a:pPr>
              <a:spcBef>
                <a:spcPts val="1500"/>
              </a:spcBef>
              <a:buNone/>
            </a:pPr>
            <a:r>
              <a:rPr lang="en-GB" sz="1800" dirty="0" smtClean="0"/>
              <a:t>Hadley, T. </a:t>
            </a:r>
            <a:r>
              <a:rPr lang="en-GB" sz="1800" i="1" dirty="0" smtClean="0"/>
              <a:t>Bad dreams and other stories.</a:t>
            </a:r>
            <a:r>
              <a:rPr lang="en-GB" sz="1800" dirty="0" smtClean="0"/>
              <a:t> London, UK: Jonathan Cape.</a:t>
            </a:r>
          </a:p>
          <a:p>
            <a:pPr>
              <a:spcBef>
                <a:spcPts val="1500"/>
              </a:spcBef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41596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smtClean="0"/>
              <a:t>References, contd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764704"/>
            <a:ext cx="8229600" cy="5545162"/>
          </a:xfrm>
        </p:spPr>
        <p:txBody>
          <a:bodyPr/>
          <a:lstStyle/>
          <a:p>
            <a:pPr marL="342000" indent="-342000">
              <a:spcBef>
                <a:spcPts val="1000"/>
              </a:spcBef>
              <a:buNone/>
              <a:defRPr/>
            </a:pPr>
            <a:r>
              <a:rPr lang="en-GB" sz="1800" dirty="0"/>
              <a:t>Herrero Ruiz, J</a:t>
            </a:r>
            <a:r>
              <a:rPr lang="en-GB" sz="1800" dirty="0" smtClean="0"/>
              <a:t>. (2011). The </a:t>
            </a:r>
            <a:r>
              <a:rPr lang="en-GB" sz="1800" dirty="0"/>
              <a:t>role of metonymy in complex </a:t>
            </a:r>
            <a:r>
              <a:rPr lang="en-GB" sz="1800" dirty="0" smtClean="0"/>
              <a:t>tropes. In R. </a:t>
            </a:r>
            <a:r>
              <a:rPr lang="en-GB" sz="1800" dirty="0" err="1" smtClean="0"/>
              <a:t>Benczes</a:t>
            </a:r>
            <a:r>
              <a:rPr lang="en-GB" sz="1800" dirty="0"/>
              <a:t>, </a:t>
            </a:r>
            <a:r>
              <a:rPr lang="en-GB" sz="1800" dirty="0" smtClean="0"/>
              <a:t>A. Barcelona &amp; </a:t>
            </a:r>
            <a:r>
              <a:rPr lang="en-GB" sz="1800" dirty="0" err="1"/>
              <a:t>F.J.~Ruiz</a:t>
            </a:r>
            <a:r>
              <a:rPr lang="en-GB" sz="1800" dirty="0"/>
              <a:t> de Mendoza </a:t>
            </a:r>
            <a:r>
              <a:rPr lang="pt-BR" sz="1800" dirty="0"/>
              <a:t>Ibáñez</a:t>
            </a:r>
            <a:r>
              <a:rPr lang="en-GB" sz="1800" dirty="0" smtClean="0"/>
              <a:t> </a:t>
            </a:r>
            <a:r>
              <a:rPr lang="en-GB" sz="1800" dirty="0"/>
              <a:t>(</a:t>
            </a:r>
            <a:r>
              <a:rPr lang="en-GB" sz="1800" dirty="0" err="1"/>
              <a:t>Eds</a:t>
            </a:r>
            <a:r>
              <a:rPr lang="en-GB" sz="1800" dirty="0"/>
              <a:t>), </a:t>
            </a:r>
            <a:r>
              <a:rPr lang="en-GB" sz="1800" i="1" dirty="0" smtClean="0"/>
              <a:t>Defining </a:t>
            </a:r>
            <a:r>
              <a:rPr lang="en-GB" sz="1800" i="1" dirty="0"/>
              <a:t>Metonymy in Cognitive Linguistics: Towards a Consensus </a:t>
            </a:r>
            <a:r>
              <a:rPr lang="en-GB" sz="1800" i="1" dirty="0" smtClean="0"/>
              <a:t>View</a:t>
            </a:r>
            <a:r>
              <a:rPr lang="en-GB" sz="1800" dirty="0" smtClean="0"/>
              <a:t>, pp.167-</a:t>
            </a:r>
            <a:r>
              <a:rPr lang="en-GB" sz="1800" dirty="0"/>
              <a:t>-193. Amsterdam: John </a:t>
            </a:r>
            <a:r>
              <a:rPr lang="en-GB" sz="1800" dirty="0" err="1"/>
              <a:t>Benjamins</a:t>
            </a:r>
            <a:r>
              <a:rPr lang="en-GB" sz="1800" dirty="0" smtClean="0"/>
              <a:t>.</a:t>
            </a:r>
          </a:p>
          <a:p>
            <a:pPr marL="342000" indent="-342000">
              <a:spcBef>
                <a:spcPts val="1000"/>
              </a:spcBef>
              <a:buNone/>
              <a:defRPr/>
            </a:pPr>
            <a:r>
              <a:rPr lang="en-GB" sz="1800" dirty="0" smtClean="0"/>
              <a:t>Horn</a:t>
            </a:r>
            <a:r>
              <a:rPr lang="en-GB" sz="1800" dirty="0"/>
              <a:t>, L.R. (2018). Contradiction. In E.N. </a:t>
            </a:r>
            <a:r>
              <a:rPr lang="en-GB" sz="1800" dirty="0" err="1"/>
              <a:t>Zalta</a:t>
            </a:r>
            <a:r>
              <a:rPr lang="en-GB" sz="1800" dirty="0"/>
              <a:t> et al (</a:t>
            </a:r>
            <a:r>
              <a:rPr lang="en-GB" sz="1800" dirty="0" err="1"/>
              <a:t>Eds</a:t>
            </a:r>
            <a:r>
              <a:rPr lang="en-GB" sz="1800" dirty="0"/>
              <a:t>), </a:t>
            </a:r>
            <a:r>
              <a:rPr lang="en-GB" sz="1800" i="1" dirty="0"/>
              <a:t>Stanford </a:t>
            </a:r>
            <a:r>
              <a:rPr lang="en-GB" sz="1800" i="1" dirty="0" err="1"/>
              <a:t>Encyclopedia</a:t>
            </a:r>
            <a:r>
              <a:rPr lang="en-GB" sz="1800" i="1" dirty="0"/>
              <a:t> of Philosophy, </a:t>
            </a:r>
            <a:r>
              <a:rPr lang="en-GB" sz="1800" dirty="0"/>
              <a:t>Winter 2018 ed. </a:t>
            </a:r>
            <a:r>
              <a:rPr lang="en-GB" sz="1800" dirty="0">
                <a:hlinkClick r:id="rId2"/>
              </a:rPr>
              <a:t>https://plato.stanford.edu/archives/win2018/entries/contradiction/</a:t>
            </a:r>
            <a:endParaRPr lang="en-GB" sz="1800" dirty="0"/>
          </a:p>
          <a:p>
            <a:pPr marL="342000" indent="-342000"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en-GB" sz="1800" dirty="0" err="1" smtClean="0"/>
              <a:t>Krennmayr</a:t>
            </a:r>
            <a:r>
              <a:rPr lang="en-GB" sz="1800" dirty="0" smtClean="0"/>
              <a:t>, T. (2011). </a:t>
            </a:r>
            <a:r>
              <a:rPr lang="en-GB" sz="1800" i="1" dirty="0" smtClean="0"/>
              <a:t>Metaphor in newspapers. </a:t>
            </a:r>
            <a:r>
              <a:rPr lang="en-GB" sz="1800" dirty="0" smtClean="0"/>
              <a:t>Utrecht, The Netherlands: LOT (</a:t>
            </a:r>
            <a:r>
              <a:rPr lang="en-GB" sz="1800" dirty="0" err="1" smtClean="0"/>
              <a:t>Nteherlands</a:t>
            </a:r>
            <a:r>
              <a:rPr lang="en-GB" sz="1800" dirty="0" smtClean="0"/>
              <a:t> Graduate School of Linguistics).</a:t>
            </a:r>
          </a:p>
          <a:p>
            <a:pPr marL="342000" indent="-342000"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en-GB" sz="1800" dirty="0" err="1"/>
              <a:t>Nerlich</a:t>
            </a:r>
            <a:r>
              <a:rPr lang="en-GB" sz="1800" dirty="0"/>
              <a:t>, B. </a:t>
            </a:r>
            <a:r>
              <a:rPr lang="en-GB" sz="1800" dirty="0" smtClean="0"/>
              <a:t>&amp; </a:t>
            </a:r>
            <a:r>
              <a:rPr lang="en-GB" sz="1800" dirty="0" err="1" smtClean="0"/>
              <a:t>Chamizo</a:t>
            </a:r>
            <a:r>
              <a:rPr lang="en-GB" sz="1800" dirty="0" smtClean="0"/>
              <a:t> </a:t>
            </a:r>
            <a:r>
              <a:rPr lang="en-GB" sz="1800" dirty="0" err="1" smtClean="0"/>
              <a:t>Dom</a:t>
            </a:r>
            <a:r>
              <a:rPr lang="en-GB" sz="1800" dirty="0" err="1"/>
              <a:t>í</a:t>
            </a:r>
            <a:r>
              <a:rPr lang="en-GB" sz="1800" dirty="0" err="1" smtClean="0"/>
              <a:t>nguez</a:t>
            </a:r>
            <a:r>
              <a:rPr lang="en-GB" sz="1800" dirty="0"/>
              <a:t>, P.J</a:t>
            </a:r>
            <a:r>
              <a:rPr lang="en-GB" sz="1800" dirty="0" smtClean="0"/>
              <a:t>. (</a:t>
            </a:r>
            <a:r>
              <a:rPr lang="en-GB" sz="1800" dirty="0"/>
              <a:t>2003). </a:t>
            </a:r>
            <a:r>
              <a:rPr lang="en-GB" sz="1800" dirty="0" smtClean="0"/>
              <a:t>The </a:t>
            </a:r>
            <a:r>
              <a:rPr lang="en-GB" sz="1800" dirty="0"/>
              <a:t>use of </a:t>
            </a:r>
            <a:r>
              <a:rPr lang="en-GB" sz="1800" i="1" dirty="0" smtClean="0"/>
              <a:t>literally:</a:t>
            </a:r>
            <a:r>
              <a:rPr lang="en-GB" sz="1800" dirty="0" smtClean="0"/>
              <a:t> </a:t>
            </a:r>
            <a:r>
              <a:rPr lang="en-GB" sz="1800" dirty="0"/>
              <a:t>Vice or </a:t>
            </a:r>
            <a:r>
              <a:rPr lang="en-GB" sz="1800" dirty="0" smtClean="0"/>
              <a:t>virtue? </a:t>
            </a:r>
            <a:r>
              <a:rPr lang="en-GB" sz="1800" i="1" dirty="0" smtClean="0"/>
              <a:t>Annual </a:t>
            </a:r>
            <a:r>
              <a:rPr lang="en-GB" sz="1800" i="1" dirty="0"/>
              <a:t>Review of Cognitive Linguistics, </a:t>
            </a:r>
            <a:r>
              <a:rPr lang="en-GB" sz="1800" i="1" dirty="0" smtClean="0"/>
              <a:t>1,</a:t>
            </a:r>
            <a:r>
              <a:rPr lang="en-GB" sz="1800" dirty="0" smtClean="0"/>
              <a:t> </a:t>
            </a:r>
            <a:r>
              <a:rPr lang="en-GB" sz="1800" dirty="0"/>
              <a:t>pp.193--206.</a:t>
            </a:r>
          </a:p>
          <a:p>
            <a:pPr marL="342000" indent="-342000"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en-GB" sz="1800" dirty="0" smtClean="0"/>
              <a:t>Panther</a:t>
            </a:r>
            <a:r>
              <a:rPr lang="en-GB" sz="1800" dirty="0"/>
              <a:t>, K.-U</a:t>
            </a:r>
            <a:r>
              <a:rPr lang="en-GB" sz="1800" dirty="0" smtClean="0"/>
              <a:t>. </a:t>
            </a:r>
            <a:r>
              <a:rPr lang="en-GB" sz="1800" dirty="0"/>
              <a:t>&amp; Thornburg, L. (2012). </a:t>
            </a:r>
            <a:r>
              <a:rPr lang="en-GB" sz="1800" dirty="0" err="1"/>
              <a:t>Antonymy</a:t>
            </a:r>
            <a:r>
              <a:rPr lang="en-GB" sz="1800" dirty="0"/>
              <a:t> in language structure and use. In M. </a:t>
            </a:r>
            <a:r>
              <a:rPr lang="en-GB" sz="1800" dirty="0" err="1" smtClean="0"/>
              <a:t>Brdar</a:t>
            </a:r>
            <a:r>
              <a:rPr lang="en-GB" sz="1800" dirty="0" smtClean="0"/>
              <a:t>, I</a:t>
            </a:r>
            <a:r>
              <a:rPr lang="en-GB" sz="1800" dirty="0"/>
              <a:t>. </a:t>
            </a:r>
            <a:r>
              <a:rPr lang="en-GB" sz="1800" dirty="0" err="1"/>
              <a:t>Raffaelli</a:t>
            </a:r>
            <a:r>
              <a:rPr lang="en-GB" sz="1800" dirty="0"/>
              <a:t>, &amp; M. Z. Fuchs (Eds.), </a:t>
            </a:r>
            <a:r>
              <a:rPr lang="en-GB" sz="1800" i="1" dirty="0"/>
              <a:t>Cognitive Linguistics between universality </a:t>
            </a:r>
            <a:r>
              <a:rPr lang="en-GB" sz="1800" i="1" dirty="0" smtClean="0"/>
              <a:t>and variation, </a:t>
            </a:r>
            <a:r>
              <a:rPr lang="en-GB" sz="1800" dirty="0" smtClean="0"/>
              <a:t> pp</a:t>
            </a:r>
            <a:r>
              <a:rPr lang="en-GB" sz="1800" dirty="0"/>
              <a:t>. </a:t>
            </a:r>
            <a:r>
              <a:rPr lang="en-GB" sz="1800" dirty="0" smtClean="0"/>
              <a:t>159–186. </a:t>
            </a:r>
            <a:r>
              <a:rPr lang="en-GB" sz="1800" dirty="0"/>
              <a:t>Newcastle upon Tyne: Cambridge Scholars</a:t>
            </a:r>
            <a:r>
              <a:rPr lang="en-GB" sz="1800" dirty="0" smtClean="0"/>
              <a:t>.</a:t>
            </a:r>
            <a:endParaRPr lang="pt-BR" sz="1800" dirty="0"/>
          </a:p>
          <a:p>
            <a:pPr marL="342000" indent="-342000"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pt-BR" sz="1800" dirty="0" smtClean="0"/>
              <a:t>Ruiz de Mendoza Ibáñez, F.J. (2020). </a:t>
            </a:r>
            <a:r>
              <a:rPr lang="en-GB" sz="1800" dirty="0" smtClean="0"/>
              <a:t>Understanding figures of speech: Dependency relations and organizational patterns. </a:t>
            </a:r>
            <a:r>
              <a:rPr lang="fr-FR" sz="1800" i="1" dirty="0" err="1" smtClean="0"/>
              <a:t>Language</a:t>
            </a:r>
            <a:r>
              <a:rPr lang="fr-FR" sz="1800" i="1" dirty="0" smtClean="0"/>
              <a:t> &amp; Communication 71, </a:t>
            </a:r>
            <a:r>
              <a:rPr lang="fr-FR" sz="1800" dirty="0" smtClean="0"/>
              <a:t>pp.16–38</a:t>
            </a:r>
            <a:r>
              <a:rPr lang="pt-BR" sz="1800" dirty="0" smtClean="0"/>
              <a:t>.</a:t>
            </a:r>
          </a:p>
          <a:p>
            <a:pPr marL="342000" indent="-342000"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pt-BR" sz="1800" dirty="0" smtClean="0"/>
              <a:t>Ruiz </a:t>
            </a:r>
            <a:r>
              <a:rPr lang="pt-BR" sz="1800" dirty="0"/>
              <a:t>de Mendoza </a:t>
            </a:r>
            <a:r>
              <a:rPr lang="pt-BR" sz="1800" dirty="0" smtClean="0"/>
              <a:t>Ibáñez &amp; F.J</a:t>
            </a:r>
            <a:r>
              <a:rPr lang="pt-BR" sz="1800" dirty="0"/>
              <a:t>. </a:t>
            </a:r>
            <a:r>
              <a:rPr lang="en-GB" sz="1800" dirty="0" err="1" smtClean="0"/>
              <a:t>Masegosa</a:t>
            </a:r>
            <a:r>
              <a:rPr lang="en-GB" sz="1800" dirty="0" smtClean="0"/>
              <a:t>, A.G. (2014). </a:t>
            </a:r>
            <a:r>
              <a:rPr lang="en-GB" sz="1800" i="1" dirty="0" smtClean="0"/>
              <a:t>Cognitive </a:t>
            </a:r>
            <a:r>
              <a:rPr lang="en-GB" sz="1800" i="1" dirty="0" err="1" smtClean="0"/>
              <a:t>modeling</a:t>
            </a:r>
            <a:r>
              <a:rPr lang="en-GB" sz="1800" i="1" dirty="0" smtClean="0"/>
              <a:t>: A linguistic perspective.  </a:t>
            </a:r>
            <a:r>
              <a:rPr lang="en-GB" sz="1800" dirty="0" smtClean="0"/>
              <a:t>Amsterdam: John </a:t>
            </a:r>
            <a:r>
              <a:rPr lang="en-GB" sz="1800" dirty="0" err="1" smtClean="0"/>
              <a:t>Benjamins</a:t>
            </a:r>
            <a:r>
              <a:rPr lang="en-GB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5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smtClean="0"/>
              <a:t>References, contd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764704"/>
            <a:ext cx="8229600" cy="5545162"/>
          </a:xfrm>
        </p:spPr>
        <p:txBody>
          <a:bodyPr/>
          <a:lstStyle/>
          <a:p>
            <a:pPr marL="342000" indent="-342000"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en-GB" sz="1800" dirty="0" smtClean="0"/>
              <a:t>Shen, Y. (1987). On the structure and understanding of poetic oxymoron.  </a:t>
            </a:r>
            <a:r>
              <a:rPr lang="en-GB" sz="1800" i="1" dirty="0" smtClean="0"/>
              <a:t>Poetics Today, 8, </a:t>
            </a:r>
            <a:r>
              <a:rPr lang="en-GB" sz="1800" dirty="0" smtClean="0"/>
              <a:t>pp.105–122.</a:t>
            </a:r>
            <a:endParaRPr lang="en-GB" sz="1800" dirty="0"/>
          </a:p>
          <a:p>
            <a:pPr marL="342000" indent="-342000">
              <a:spcBef>
                <a:spcPts val="1000"/>
              </a:spcBef>
              <a:buNone/>
              <a:defRPr/>
            </a:pPr>
            <a:r>
              <a:rPr lang="en-GB" altLang="en-US" sz="1800" dirty="0"/>
              <a:t>Wearing, C. (</a:t>
            </a:r>
            <a:r>
              <a:rPr lang="en-GB" altLang="en-US" sz="1800" dirty="0" smtClean="0"/>
              <a:t>2012). Metaphor</a:t>
            </a:r>
            <a:r>
              <a:rPr lang="en-GB" altLang="en-US" sz="1800" dirty="0"/>
              <a:t>, idiom, and </a:t>
            </a:r>
            <a:r>
              <a:rPr lang="en-GB" altLang="en-US" sz="1800" dirty="0" err="1" smtClean="0"/>
              <a:t>pretense</a:t>
            </a:r>
            <a:r>
              <a:rPr lang="en-GB" altLang="en-US" sz="1800" dirty="0" smtClean="0"/>
              <a:t>. </a:t>
            </a:r>
            <a:r>
              <a:rPr lang="en-GB" altLang="en-US" sz="1800" i="1" dirty="0" err="1" smtClean="0"/>
              <a:t>Noûs</a:t>
            </a:r>
            <a:r>
              <a:rPr lang="en-GB" altLang="en-US" sz="1800" dirty="0"/>
              <a:t>, 46, </a:t>
            </a:r>
            <a:r>
              <a:rPr lang="en-GB" altLang="en-US" sz="1800" dirty="0" smtClean="0"/>
              <a:t>pp.499-</a:t>
            </a:r>
            <a:r>
              <a:rPr lang="en-GB" altLang="en-US" sz="1800" dirty="0"/>
              <a:t>-524</a:t>
            </a:r>
            <a:r>
              <a:rPr lang="en-GB" altLang="en-US" sz="1800" dirty="0" smtClean="0"/>
              <a:t>.</a:t>
            </a:r>
          </a:p>
          <a:p>
            <a:pPr marL="342000" indent="-342000">
              <a:spcBef>
                <a:spcPts val="1000"/>
              </a:spcBef>
              <a:buNone/>
              <a:defRPr/>
            </a:pPr>
            <a:r>
              <a:rPr lang="en-GB" altLang="en-US" sz="1800" dirty="0" smtClean="0"/>
              <a:t>White</a:t>
            </a:r>
            <a:r>
              <a:rPr lang="en-GB" altLang="en-US" sz="1800" dirty="0"/>
              <a:t>, M. </a:t>
            </a:r>
            <a:r>
              <a:rPr lang="en-GB" altLang="en-US" sz="1800" dirty="0" smtClean="0"/>
              <a:t>&amp; </a:t>
            </a:r>
            <a:r>
              <a:rPr lang="en-GB" altLang="en-US" sz="1800" dirty="0"/>
              <a:t>Herrera, H. (2009). </a:t>
            </a:r>
            <a:r>
              <a:rPr lang="en-GB" altLang="en-US" sz="1800" dirty="0" smtClean="0"/>
              <a:t>How </a:t>
            </a:r>
            <a:r>
              <a:rPr lang="en-GB" altLang="en-US" sz="1800" dirty="0"/>
              <a:t>business headlines get their message across: A different perspective on </a:t>
            </a:r>
            <a:r>
              <a:rPr lang="en-GB" altLang="en-US" sz="1800" dirty="0" smtClean="0"/>
              <a:t>metaphor. In A. </a:t>
            </a:r>
            <a:r>
              <a:rPr lang="en-GB" altLang="en-US" sz="1800" dirty="0" err="1" smtClean="0"/>
              <a:t>Musolff</a:t>
            </a:r>
            <a:r>
              <a:rPr lang="en-GB" altLang="en-US" sz="1800" dirty="0" smtClean="0"/>
              <a:t>  &amp; J. </a:t>
            </a:r>
            <a:r>
              <a:rPr lang="en-GB" altLang="en-US" sz="1800" dirty="0" err="1" smtClean="0"/>
              <a:t>Zinken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(</a:t>
            </a:r>
            <a:r>
              <a:rPr lang="en-GB" altLang="en-US" sz="1800" dirty="0" err="1"/>
              <a:t>Eds</a:t>
            </a:r>
            <a:r>
              <a:rPr lang="en-GB" altLang="en-US" sz="1800" dirty="0"/>
              <a:t>), </a:t>
            </a:r>
            <a:r>
              <a:rPr lang="en-GB" altLang="en-US" sz="1800" i="1" dirty="0" smtClean="0"/>
              <a:t>Metaphor </a:t>
            </a:r>
            <a:r>
              <a:rPr lang="en-GB" altLang="en-US" sz="1800" i="1" dirty="0"/>
              <a:t>and </a:t>
            </a:r>
            <a:r>
              <a:rPr lang="en-GB" altLang="en-US" sz="1800" i="1" dirty="0" smtClean="0"/>
              <a:t>Discourse</a:t>
            </a:r>
            <a:r>
              <a:rPr lang="en-GB" altLang="en-US" sz="1800" dirty="0" smtClean="0"/>
              <a:t>, pp.135–152. Basingstoke</a:t>
            </a:r>
            <a:r>
              <a:rPr lang="en-GB" altLang="en-US" sz="1800" dirty="0"/>
              <a:t>, UK: Palgrave Macmillan</a:t>
            </a: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5405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529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72532" y="1628799"/>
            <a:ext cx="4947825" cy="2378940"/>
          </a:xfrm>
          <a:prstGeom prst="ellipse">
            <a:avLst/>
          </a:prstGeom>
          <a:solidFill>
            <a:srgbClr val="00B0F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1162" y="1628800"/>
            <a:ext cx="4757594" cy="2378939"/>
          </a:xfrm>
          <a:prstGeom prst="ellipse">
            <a:avLst/>
          </a:prstGeom>
          <a:solidFill>
            <a:srgbClr val="FFC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6268" y="2373187"/>
            <a:ext cx="1944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phenomenon F</a:t>
            </a:r>
            <a:endParaRPr lang="en-GB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0144" y="116632"/>
            <a:ext cx="31132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 err="1" smtClean="0">
                <a:solidFill>
                  <a:srgbClr val="FFC000"/>
                </a:solidFill>
                <a:latin typeface="Algerian" panose="04020705040A02060702" pitchFamily="82" charset="0"/>
              </a:rPr>
              <a:t>COM</a:t>
            </a:r>
            <a:r>
              <a:rPr lang="en-GB" sz="3200" b="1" dirty="0" err="1" smtClean="0">
                <a:solidFill>
                  <a:srgbClr val="00CC00"/>
                </a:solidFill>
                <a:latin typeface="Algerian" panose="04020705040A02060702" pitchFamily="82" charset="0"/>
              </a:rPr>
              <a:t>Pou</a:t>
            </a:r>
            <a:r>
              <a:rPr lang="en-GB" sz="3200" b="1" dirty="0" err="1" smtClean="0">
                <a:solidFill>
                  <a:srgbClr val="00B0F0"/>
                </a:solidFill>
                <a:latin typeface="Algerian" panose="04020705040A02060702" pitchFamily="82" charset="0"/>
              </a:rPr>
              <a:t>NDS</a:t>
            </a:r>
            <a:endParaRPr lang="en-GB" sz="3200" b="1" i="1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44738" y="2384177"/>
            <a:ext cx="1944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phenomenon G</a:t>
            </a:r>
            <a:endParaRPr lang="en-GB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72532" y="2373187"/>
            <a:ext cx="19442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  F   &amp;   G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5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872656" y="2587588"/>
            <a:ext cx="5232285" cy="2487405"/>
          </a:xfrm>
          <a:prstGeom prst="ellipse">
            <a:avLst/>
          </a:prstGeom>
          <a:solidFill>
            <a:srgbClr val="00B0F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73330" y="2587588"/>
            <a:ext cx="4757594" cy="2487406"/>
          </a:xfrm>
          <a:prstGeom prst="ellipse">
            <a:avLst/>
          </a:prstGeom>
          <a:solidFill>
            <a:srgbClr val="FFC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2840" y="3346802"/>
            <a:ext cx="1944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phenomenon F</a:t>
            </a:r>
            <a:endParaRPr lang="en-GB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7107" y="125512"/>
            <a:ext cx="3634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C</a:t>
            </a:r>
            <a:r>
              <a:rPr lang="en-GB" sz="32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32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M</a:t>
            </a:r>
            <a:r>
              <a:rPr lang="en-GB" sz="32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P</a:t>
            </a:r>
            <a:r>
              <a:rPr lang="en-GB" sz="32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R</a:t>
            </a:r>
            <a:r>
              <a:rPr lang="en-GB" sz="32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32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M</a:t>
            </a:r>
            <a:r>
              <a:rPr lang="en-GB" sz="32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I</a:t>
            </a:r>
            <a:r>
              <a:rPr lang="en-GB" sz="32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r>
              <a:rPr lang="en-GB" sz="32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E</a:t>
            </a:r>
            <a:r>
              <a:rPr lang="en-GB" sz="32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endParaRPr lang="en-GB" sz="3200" b="1" i="1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8520" y="3346802"/>
            <a:ext cx="1944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phenomenon G</a:t>
            </a:r>
            <a:endParaRPr lang="en-GB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72715" y="3462250"/>
            <a:ext cx="23474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  </a:t>
            </a:r>
            <a:r>
              <a:rPr lang="en-GB" sz="2000" dirty="0" smtClean="0">
                <a:solidFill>
                  <a:srgbClr val="CC0099"/>
                </a:solidFill>
                <a:latin typeface="+mn-lt"/>
              </a:rPr>
              <a:t>(real) </a:t>
            </a:r>
            <a:r>
              <a:rPr lang="en-GB" sz="2000" dirty="0" smtClean="0">
                <a:latin typeface="+mn-lt"/>
              </a:rPr>
              <a:t>F   </a:t>
            </a:r>
            <a:r>
              <a:rPr lang="en-GB" sz="2000" dirty="0" smtClean="0">
                <a:solidFill>
                  <a:srgbClr val="CC0099"/>
                </a:solidFill>
                <a:latin typeface="+mn-lt"/>
              </a:rPr>
              <a:t>&amp;   (real) </a:t>
            </a:r>
            <a:r>
              <a:rPr lang="en-GB" sz="2000" dirty="0" smtClean="0">
                <a:latin typeface="+mn-lt"/>
              </a:rPr>
              <a:t>G</a:t>
            </a:r>
            <a:endParaRPr lang="en-GB" sz="2000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75009" y="1578583"/>
            <a:ext cx="3169655" cy="1080120"/>
          </a:xfrm>
          <a:prstGeom prst="ellipse">
            <a:avLst/>
          </a:prstGeom>
          <a:pattFill prst="openDmnd">
            <a:fgClr>
              <a:srgbClr val="00B0F0"/>
            </a:fgClr>
            <a:bgClr>
              <a:srgbClr val="FFC000"/>
            </a:bgClr>
          </a:pattFill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353" y="1578583"/>
            <a:ext cx="35340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PSEUDO</a:t>
            </a:r>
            <a:r>
              <a:rPr lang="en-GB" sz="2000" b="1" dirty="0" smtClean="0">
                <a:latin typeface="+mn-lt"/>
              </a:rPr>
              <a:t>-F &amp; 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PSEUDO</a:t>
            </a:r>
            <a:r>
              <a:rPr lang="en-GB" sz="2000" b="1" dirty="0" smtClean="0">
                <a:latin typeface="+mn-lt"/>
              </a:rPr>
              <a:t>-G</a:t>
            </a:r>
            <a:endParaRPr lang="en-GB" sz="2000" b="1" dirty="0">
              <a:latin typeface="+mn-lt"/>
            </a:endParaRPr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>
            <a:off x="1644949" y="710287"/>
            <a:ext cx="972108" cy="1134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14630" y="5546849"/>
            <a:ext cx="75697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smtClean="0">
                <a:latin typeface="+mn-lt"/>
              </a:rPr>
              <a:t>Rarely explicitly considered when F, G = figures, </a:t>
            </a:r>
          </a:p>
          <a:p>
            <a:pPr>
              <a:defRPr/>
            </a:pPr>
            <a:r>
              <a:rPr lang="en-GB" sz="2400" dirty="0" smtClean="0">
                <a:latin typeface="+mn-lt"/>
              </a:rPr>
              <a:t>unlike the case of compounds of figures</a:t>
            </a:r>
            <a:endParaRPr lang="en-GB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47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772400" cy="503337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What is Oxymoron?</a:t>
            </a:r>
            <a:endParaRPr lang="en-GB" altLang="en-US" sz="2800" dirty="0" smtClean="0">
              <a:solidFill>
                <a:srgbClr val="00CC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008" y="764704"/>
            <a:ext cx="8533456" cy="576064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25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2000" dirty="0" smtClean="0"/>
              <a:t>Fairly typical sort of definition [</a:t>
            </a:r>
            <a:r>
              <a:rPr lang="en-GB" altLang="en-US" sz="2000" i="1" dirty="0" smtClean="0"/>
              <a:t>Chambers</a:t>
            </a:r>
            <a:r>
              <a:rPr lang="en-GB" altLang="en-US" sz="2000" dirty="0" smtClean="0"/>
              <a:t> dictionary, 2003]: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A figure of speech by means of which contradictory terms </a:t>
            </a:r>
            <a:r>
              <a:rPr lang="en-GB" altLang="en-US" sz="1800" b="1" dirty="0" smtClean="0">
                <a:solidFill>
                  <a:schemeClr val="accent6"/>
                </a:solidFill>
              </a:rPr>
              <a:t>[the “</a:t>
            </a:r>
            <a:r>
              <a:rPr lang="en-GB" altLang="en-US" sz="1800" b="1" dirty="0" err="1" smtClean="0">
                <a:solidFill>
                  <a:schemeClr val="accent6"/>
                </a:solidFill>
              </a:rPr>
              <a:t>contraterms</a:t>
            </a:r>
            <a:r>
              <a:rPr lang="en-GB" altLang="en-US" sz="1800" b="1" dirty="0" smtClean="0">
                <a:solidFill>
                  <a:schemeClr val="accent6"/>
                </a:solidFill>
              </a:rPr>
              <a:t>”]</a:t>
            </a:r>
            <a:r>
              <a:rPr lang="en-GB" altLang="en-US" sz="1800" dirty="0" smtClean="0"/>
              <a:t>are combined, so as to form an expressive phrase or epithet, such as </a:t>
            </a:r>
            <a:r>
              <a:rPr lang="en-GB" altLang="en-US" sz="1800" b="1" i="1" dirty="0" smtClean="0">
                <a:solidFill>
                  <a:schemeClr val="accent6"/>
                </a:solidFill>
              </a:rPr>
              <a:t>cruel kindness, falsely true</a:t>
            </a:r>
            <a:r>
              <a:rPr lang="en-GB" altLang="en-US" sz="1800" i="1" dirty="0" smtClean="0"/>
              <a:t>, </a:t>
            </a:r>
            <a:r>
              <a:rPr lang="en-GB" altLang="en-US" sz="1800" dirty="0" smtClean="0"/>
              <a:t>etc</a:t>
            </a:r>
            <a:r>
              <a:rPr lang="en-GB" altLang="en-US" sz="1800" dirty="0"/>
              <a:t>.</a:t>
            </a:r>
            <a:endParaRPr lang="en-GB" altLang="en-US" sz="1800" dirty="0" smtClean="0"/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2000" dirty="0" smtClean="0"/>
              <a:t>A form of paradox (and sometimes just called paradox).</a:t>
            </a:r>
          </a:p>
          <a:p>
            <a:pPr eaLnBrk="1" hangingPunct="1">
              <a:lnSpc>
                <a:spcPct val="120000"/>
              </a:lnSpc>
              <a:spcBef>
                <a:spcPts val="4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2000" dirty="0" smtClean="0"/>
              <a:t>Most popular examples are basically two words,  </a:t>
            </a:r>
            <a:r>
              <a:rPr lang="en-GB" altLang="en-US" sz="2000" dirty="0" smtClean="0">
                <a:solidFill>
                  <a:schemeClr val="accent6"/>
                </a:solidFill>
              </a:rPr>
              <a:t>MODIFIER + HEAD</a:t>
            </a:r>
            <a:r>
              <a:rPr lang="en-GB" altLang="en-US" sz="2000" dirty="0" smtClean="0"/>
              <a:t>  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But there’s no particular phraseological/syntactic restriction in any definition I’ve seen, and other forms arise. 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Also, there’s no official restriction to </a:t>
            </a:r>
            <a:r>
              <a:rPr lang="en-GB" altLang="en-US" sz="2000" dirty="0" smtClean="0">
                <a:solidFill>
                  <a:schemeClr val="accent6"/>
                </a:solidFill>
              </a:rPr>
              <a:t>TWO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contraterms</a:t>
            </a:r>
            <a:r>
              <a:rPr lang="en-GB" altLang="en-US" sz="2000" dirty="0" smtClean="0"/>
              <a:t>.</a:t>
            </a:r>
            <a:endParaRPr lang="en-GB" altLang="en-US" sz="1600" dirty="0" smtClean="0"/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1600" dirty="0" smtClean="0"/>
              <a:t>Some references: Brett (2017), </a:t>
            </a:r>
            <a:r>
              <a:rPr lang="en-GB" altLang="en-US" sz="1600" dirty="0" err="1" smtClean="0"/>
              <a:t>Colston</a:t>
            </a:r>
            <a:r>
              <a:rPr lang="en-GB" altLang="en-US" sz="1600" dirty="0" smtClean="0"/>
              <a:t> (2015: pp.82ff; 2019: pp.111, 115</a:t>
            </a:r>
            <a:r>
              <a:rPr lang="en-GB" altLang="en-US" sz="1600" dirty="0"/>
              <a:t>), Flint &amp; Flint (1968: pp.49–50, 72, 175–176), Gibbs </a:t>
            </a:r>
            <a:r>
              <a:rPr lang="en-GB" altLang="en-US" sz="1600" dirty="0" smtClean="0"/>
              <a:t>(1993: pp. 268–271), Herrero Ruiz (2011), Horn (2018: Sec. 7), Panther &amp; Thornburg (2012), </a:t>
            </a:r>
            <a:r>
              <a:rPr lang="pt-BR" sz="1600" dirty="0" smtClean="0"/>
              <a:t>Ruiz </a:t>
            </a:r>
            <a:r>
              <a:rPr lang="pt-BR" sz="1600" dirty="0"/>
              <a:t>de Mendoza </a:t>
            </a:r>
            <a:r>
              <a:rPr lang="pt-BR" sz="1600" dirty="0" smtClean="0"/>
              <a:t>Ibáñez (2020), </a:t>
            </a:r>
            <a:r>
              <a:rPr lang="pt-BR" sz="1600" dirty="0"/>
              <a:t>Ruiz de Mendoza </a:t>
            </a:r>
            <a:r>
              <a:rPr lang="pt-BR" sz="1600" dirty="0" smtClean="0"/>
              <a:t>Ibáñez &amp; Malegosa (2014: pp.56–57, 173–175).</a:t>
            </a:r>
            <a:endParaRPr lang="en-GB" altLang="en-US" sz="1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 typeface="Calibri" panose="020F0502020204030204" pitchFamily="34" charset="0"/>
              <a:buChar char="•"/>
              <a:defRPr/>
            </a:pPr>
            <a:endParaRPr lang="en-GB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45211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09032" y="2552782"/>
            <a:ext cx="5091841" cy="2487405"/>
          </a:xfrm>
          <a:prstGeom prst="ellipse">
            <a:avLst/>
          </a:prstGeom>
          <a:solidFill>
            <a:srgbClr val="00B0F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9262" y="1583804"/>
            <a:ext cx="4757594" cy="3456384"/>
          </a:xfrm>
          <a:prstGeom prst="ellipse">
            <a:avLst/>
          </a:prstGeom>
          <a:solidFill>
            <a:srgbClr val="FFC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772" y="3311996"/>
            <a:ext cx="19442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</a:t>
            </a:r>
            <a:r>
              <a:rPr lang="en-GB" sz="2000" dirty="0" err="1" smtClean="0">
                <a:latin typeface="+mn-lt"/>
              </a:rPr>
              <a:t>phen</a:t>
            </a:r>
            <a:r>
              <a:rPr lang="en-GB" sz="2000" dirty="0" smtClean="0">
                <a:latin typeface="+mn-lt"/>
              </a:rPr>
              <a:t>. F</a:t>
            </a:r>
            <a:endParaRPr lang="en-GB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7106" y="125512"/>
            <a:ext cx="55070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Com</a:t>
            </a:r>
            <a:r>
              <a:rPr lang="en-GB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p</a:t>
            </a:r>
            <a:r>
              <a:rPr lang="en-GB" sz="3200" b="1" dirty="0" err="1" smtClean="0">
                <a:solidFill>
                  <a:srgbClr val="ACA8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rom</a:t>
            </a:r>
            <a:r>
              <a:rPr lang="en-GB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o</a:t>
            </a:r>
            <a:r>
              <a:rPr lang="en-GB" sz="32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un</a:t>
            </a:r>
            <a:r>
              <a:rPr lang="en-GB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d</a:t>
            </a:r>
            <a:r>
              <a:rPr lang="en-GB" sz="3200" b="1" dirty="0" err="1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s</a:t>
            </a:r>
            <a:r>
              <a:rPr lang="en-GB" sz="3200" b="1" dirty="0" smtClean="0">
                <a:solidFill>
                  <a:srgbClr val="FFC00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  </a:t>
            </a:r>
            <a:r>
              <a:rPr lang="en-GB" sz="3200" dirty="0" smtClean="0">
                <a:latin typeface="+mj-lt"/>
                <a:cs typeface="Aharoni" panose="02010803020104030203" pitchFamily="2" charset="-79"/>
              </a:rPr>
              <a:t>(one type)</a:t>
            </a:r>
            <a:endParaRPr lang="en-GB" sz="3200" i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4452" y="3311996"/>
            <a:ext cx="19442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Utterances involving phenomenon G</a:t>
            </a:r>
            <a:endParaRPr lang="en-GB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68588" y="3427444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  (real) F &amp; (real) G</a:t>
            </a:r>
            <a:endParaRPr lang="en-GB" sz="2000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96616" y="1727820"/>
            <a:ext cx="2592536" cy="1440159"/>
          </a:xfrm>
          <a:prstGeom prst="ellipse">
            <a:avLst/>
          </a:prstGeom>
          <a:pattFill prst="shingle">
            <a:fgClr>
              <a:srgbClr val="00B0F0"/>
            </a:fgClr>
            <a:bgClr>
              <a:srgbClr val="FFC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1916832"/>
            <a:ext cx="27784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2000" b="1" i="1" dirty="0" smtClean="0">
                <a:solidFill>
                  <a:srgbClr val="CC0099"/>
                </a:solidFill>
                <a:latin typeface="+mn-lt"/>
              </a:rPr>
              <a:t>REAL</a:t>
            </a:r>
            <a:r>
              <a:rPr lang="en-GB" sz="2000" b="1" dirty="0" smtClean="0">
                <a:latin typeface="+mn-lt"/>
              </a:rPr>
              <a:t> F   and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   </a:t>
            </a:r>
            <a:r>
              <a:rPr lang="en-GB" sz="2000" b="1" i="1" dirty="0" smtClean="0">
                <a:solidFill>
                  <a:srgbClr val="C00000"/>
                </a:solidFill>
                <a:latin typeface="+mn-lt"/>
              </a:rPr>
              <a:t>PSEUDO</a:t>
            </a:r>
            <a:r>
              <a:rPr lang="en-GB" sz="2000" b="1" dirty="0" smtClean="0">
                <a:latin typeface="+mn-lt"/>
              </a:rPr>
              <a:t>-G</a:t>
            </a:r>
            <a:endParaRPr lang="en-GB" sz="2000" b="1" dirty="0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51920" y="1304837"/>
            <a:ext cx="2710656" cy="1080120"/>
          </a:xfrm>
          <a:prstGeom prst="ellipse">
            <a:avLst/>
          </a:prstGeom>
          <a:pattFill prst="openDmnd">
            <a:fgClr>
              <a:srgbClr val="00B0F0"/>
            </a:fgClr>
            <a:bgClr>
              <a:srgbClr val="FFC000"/>
            </a:bgClr>
          </a:pattFill>
          <a:scene3d>
            <a:camera prst="orthographicFront">
              <a:rot lat="0" lon="0" rev="20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8676" y="1404654"/>
            <a:ext cx="24578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b="1" dirty="0" smtClean="0">
                <a:latin typeface="+mn-lt"/>
              </a:rPr>
              <a:t>integrating</a:t>
            </a:r>
          </a:p>
          <a:p>
            <a:pPr algn="ctr">
              <a:defRPr/>
            </a:pPr>
            <a:r>
              <a:rPr lang="en-GB" sz="1800" b="1" dirty="0" smtClean="0">
                <a:latin typeface="+mn-lt"/>
              </a:rPr>
              <a:t>pseudo-F &amp;</a:t>
            </a:r>
          </a:p>
          <a:p>
            <a:pPr algn="ctr">
              <a:defRPr/>
            </a:pPr>
            <a:r>
              <a:rPr lang="en-GB" sz="1800" b="1" dirty="0" smtClean="0">
                <a:latin typeface="+mn-lt"/>
              </a:rPr>
              <a:t> pseudo-G</a:t>
            </a:r>
            <a:endParaRPr lang="en-GB" sz="1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4128" y="538022"/>
            <a:ext cx="25750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C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24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M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P</a:t>
            </a:r>
            <a:r>
              <a:rPr lang="en-GB" sz="24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R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</a:t>
            </a:r>
            <a:r>
              <a:rPr lang="en-GB" sz="2400" b="1" dirty="0" smtClean="0">
                <a:solidFill>
                  <a:srgbClr val="ACA800"/>
                </a:solidFill>
                <a:latin typeface="Algerian" panose="04020705040A02060702" pitchFamily="82" charset="0"/>
              </a:rPr>
              <a:t>M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I</a:t>
            </a:r>
            <a:r>
              <a:rPr lang="en-GB" sz="24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r>
              <a:rPr lang="en-GB" sz="2400" b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E</a:t>
            </a:r>
            <a:r>
              <a:rPr lang="en-GB" sz="2400" b="1" dirty="0" smtClean="0">
                <a:solidFill>
                  <a:srgbClr val="FFC000"/>
                </a:solidFill>
                <a:latin typeface="Algerian" panose="04020705040A02060702" pitchFamily="82" charset="0"/>
              </a:rPr>
              <a:t>S</a:t>
            </a:r>
            <a:endParaRPr lang="en-GB" sz="2400" b="1" i="1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>
            <a:off x="6156176" y="999687"/>
            <a:ext cx="406400" cy="9977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1661295" y="694536"/>
            <a:ext cx="1048539" cy="12222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2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Some Types of Oxymoron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34400" cy="568863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Some comments on various types: 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err="1" smtClean="0"/>
              <a:t>Colston</a:t>
            </a:r>
            <a:r>
              <a:rPr lang="en-GB" altLang="en-US" sz="1800" dirty="0" smtClean="0"/>
              <a:t> (2019: p.111), Gibbs (1993: pp.269–271), Horn (2018: Sec. 7), Panther &amp; Thornburg (2012) , Shen (1987).</a:t>
            </a:r>
          </a:p>
          <a:p>
            <a:pPr eaLnBrk="1" hangingPunct="1">
              <a:lnSpc>
                <a:spcPct val="120000"/>
              </a:lnSpc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Types in this talk: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OXY</a:t>
            </a:r>
            <a:r>
              <a:rPr lang="en-GB" altLang="en-US" sz="2000" b="1" dirty="0" smtClean="0">
                <a:solidFill>
                  <a:schemeClr val="accent6">
                    <a:lumMod val="50000"/>
                  </a:schemeClr>
                </a:solidFill>
              </a:rPr>
              <a:t>BOR</a:t>
            </a:r>
            <a:r>
              <a:rPr lang="en-GB" altLang="en-US" sz="2000" dirty="0" smtClean="0"/>
              <a:t>ONS:      </a:t>
            </a:r>
            <a:r>
              <a:rPr lang="en-GB" alt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boring</a:t>
            </a:r>
            <a:r>
              <a:rPr lang="en-GB" altLang="en-US" sz="2000" dirty="0" smtClean="0"/>
              <a:t>  paradox resolution</a:t>
            </a:r>
          </a:p>
          <a:p>
            <a:pPr lvl="2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(but </a:t>
            </a:r>
            <a:r>
              <a:rPr lang="en-GB" altLang="en-US" sz="1800" b="1" i="1" dirty="0" smtClean="0">
                <a:solidFill>
                  <a:schemeClr val="accent6"/>
                </a:solidFill>
              </a:rPr>
              <a:t>interestingly</a:t>
            </a:r>
            <a:r>
              <a:rPr lang="en-GB" altLang="en-US" sz="1800" b="1" dirty="0" smtClean="0">
                <a:solidFill>
                  <a:schemeClr val="accent6"/>
                </a:solidFill>
              </a:rPr>
              <a:t> </a:t>
            </a:r>
            <a:r>
              <a:rPr lang="en-GB" altLang="en-US" sz="1800" dirty="0" smtClean="0"/>
              <a:t>boring , of course!)</a:t>
            </a:r>
          </a:p>
          <a:p>
            <a:pPr lvl="1" eaLnBrk="1" hangingPunct="1">
              <a:lnSpc>
                <a:spcPct val="120000"/>
              </a:lnSpc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OXY</a:t>
            </a:r>
            <a:r>
              <a:rPr lang="en-GB" altLang="en-US" sz="2000" b="1" dirty="0" smtClean="0">
                <a:solidFill>
                  <a:srgbClr val="00B0F0"/>
                </a:solidFill>
              </a:rPr>
              <a:t>PHOR</a:t>
            </a:r>
            <a:r>
              <a:rPr lang="en-GB" altLang="en-US" sz="2000" dirty="0" smtClean="0"/>
              <a:t>ONS:    paradox resolution via (atypical)  </a:t>
            </a:r>
            <a:r>
              <a:rPr lang="en-GB" altLang="en-US" sz="2000" b="1" i="1" dirty="0" smtClean="0">
                <a:solidFill>
                  <a:srgbClr val="00B0F0"/>
                </a:solidFill>
              </a:rPr>
              <a:t>metaphor</a:t>
            </a:r>
          </a:p>
          <a:p>
            <a:pPr lvl="1" eaLnBrk="1" hangingPunct="1">
              <a:lnSpc>
                <a:spcPct val="120000"/>
              </a:lnSpc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OXYM</a:t>
            </a:r>
            <a:r>
              <a:rPr lang="en-GB" altLang="en-US" sz="2000" b="1" dirty="0" smtClean="0">
                <a:solidFill>
                  <a:srgbClr val="CC0099"/>
                </a:solidFill>
              </a:rPr>
              <a:t>IRO</a:t>
            </a:r>
            <a:r>
              <a:rPr lang="en-GB" altLang="en-US" sz="2000" dirty="0" smtClean="0"/>
              <a:t>NS:       paradox </a:t>
            </a:r>
            <a:r>
              <a:rPr lang="en-GB" altLang="en-US" sz="2000" dirty="0"/>
              <a:t>resolution </a:t>
            </a:r>
            <a:r>
              <a:rPr lang="en-GB" altLang="en-US" sz="2000" dirty="0" smtClean="0"/>
              <a:t>via (atypical)  </a:t>
            </a:r>
            <a:r>
              <a:rPr lang="en-GB" altLang="en-US" sz="2000" b="1" i="1" dirty="0" smtClean="0">
                <a:solidFill>
                  <a:srgbClr val="CC0099"/>
                </a:solidFill>
              </a:rPr>
              <a:t>irony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2000" dirty="0" smtClean="0"/>
              <a:t>Other types may need to be identified.</a:t>
            </a:r>
          </a:p>
        </p:txBody>
      </p:sp>
    </p:spTree>
    <p:extLst>
      <p:ext uri="{BB962C8B-B14F-4D97-AF65-F5344CB8AC3E}">
        <p14:creationId xmlns:p14="http://schemas.microsoft.com/office/powerpoint/2010/main" val="1549287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Oxy</a:t>
            </a:r>
            <a:r>
              <a:rPr lang="en-GB" alt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bor</a:t>
            </a:r>
            <a:r>
              <a:rPr lang="en-GB" altLang="en-US" sz="3200" dirty="0" err="1" smtClean="0"/>
              <a:t>ons</a:t>
            </a:r>
            <a:endParaRPr lang="en-GB" alt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534400" cy="5976664"/>
          </a:xfrm>
        </p:spPr>
        <p:txBody>
          <a:bodyPr/>
          <a:lstStyle/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2000" dirty="0" smtClean="0">
                <a:solidFill>
                  <a:schemeClr val="accent6">
                    <a:lumMod val="50000"/>
                  </a:schemeClr>
                </a:solidFill>
              </a:rPr>
              <a:t>SIMPLE EXCEPTION TO A DEFAULT       </a:t>
            </a:r>
            <a:r>
              <a:rPr lang="en-GB" altLang="en-US" sz="1800" dirty="0" smtClean="0"/>
              <a:t>[cf. </a:t>
            </a:r>
            <a:r>
              <a:rPr lang="en-GB" altLang="en-US" sz="1800" dirty="0" err="1" smtClean="0"/>
              <a:t>Colston</a:t>
            </a:r>
            <a:r>
              <a:rPr lang="en-GB" altLang="en-US" sz="1800" dirty="0" smtClean="0"/>
              <a:t> 2019, p.111]</a:t>
            </a:r>
          </a:p>
          <a:p>
            <a:pPr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chemeClr val="accent6"/>
                </a:solidFill>
              </a:rPr>
              <a:t>shabby chic,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           long shorts,  rational faith,</a:t>
            </a:r>
          </a:p>
          <a:p>
            <a:pPr lvl="1"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chic clothing would normally be expected 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not </a:t>
            </a:r>
            <a:r>
              <a:rPr lang="en-GB" altLang="en-US" sz="1800" dirty="0" smtClean="0"/>
              <a:t>to be shabby</a:t>
            </a:r>
            <a:endParaRPr lang="en-GB" altLang="en-US" sz="1600" dirty="0" smtClean="0"/>
          </a:p>
          <a:p>
            <a:pPr marL="0" indent="0" eaLnBrk="1" hangingPunct="1">
              <a:spcBef>
                <a:spcPts val="2500"/>
              </a:spcBef>
              <a:buNone/>
              <a:defRPr/>
            </a:pPr>
            <a:r>
              <a:rPr lang="en-GB" altLang="en-US" sz="2000" dirty="0" smtClean="0">
                <a:solidFill>
                  <a:schemeClr val="accent6">
                    <a:lumMod val="50000"/>
                  </a:schemeClr>
                </a:solidFill>
              </a:rPr>
              <a:t>EXAGGERATED/HYPERBOLIZED EXCEPTION TO A DEFAULT</a:t>
            </a:r>
          </a:p>
          <a:p>
            <a:pPr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chemeClr val="accent6"/>
                </a:solidFill>
              </a:rPr>
              <a:t>glorious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defeat,      safety weapon</a:t>
            </a:r>
          </a:p>
          <a:p>
            <a:pPr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        a defeat is 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not</a:t>
            </a:r>
            <a:r>
              <a:rPr lang="en-GB" altLang="en-US" sz="1800" dirty="0" smtClean="0">
                <a:solidFill>
                  <a:srgbClr val="FF0000"/>
                </a:solidFill>
              </a:rPr>
              <a:t> </a:t>
            </a:r>
            <a:r>
              <a:rPr lang="en-GB" altLang="en-US" sz="1800" dirty="0" smtClean="0"/>
              <a:t>normally glorious, but this one is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in some special way</a:t>
            </a:r>
          </a:p>
          <a:p>
            <a:pPr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B050"/>
                </a:solidFill>
              </a:rPr>
              <a:t>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       </a:t>
            </a:r>
            <a:r>
              <a:rPr lang="en-GB" altLang="en-US" sz="1800" dirty="0" smtClean="0"/>
              <a:t>the weapon is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notably safer than </a:t>
            </a:r>
            <a:r>
              <a:rPr lang="en-GB" altLang="en-US" sz="1800" dirty="0" smtClean="0"/>
              <a:t>normal</a:t>
            </a:r>
          </a:p>
          <a:p>
            <a:pPr marL="0" indent="0" eaLnBrk="1" hangingPunct="1">
              <a:spcBef>
                <a:spcPts val="2500"/>
              </a:spcBef>
              <a:buNone/>
              <a:defRPr/>
            </a:pPr>
            <a:r>
              <a:rPr lang="en-GB" altLang="en-US" sz="2000" dirty="0" smtClean="0">
                <a:solidFill>
                  <a:schemeClr val="accent6">
                    <a:lumMod val="50000"/>
                  </a:schemeClr>
                </a:solidFill>
              </a:rPr>
              <a:t>SIMPLE ALTERNATIVE MEANING OF A CONTRATERM</a:t>
            </a:r>
          </a:p>
          <a:p>
            <a:pPr algn="r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 [cf. Horn 2018;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frame shifting</a:t>
            </a:r>
            <a:r>
              <a:rPr lang="en-GB" altLang="en-US" sz="1800" dirty="0" smtClean="0"/>
              <a:t> in Ruiz de Mendoza </a:t>
            </a:r>
            <a:r>
              <a:rPr lang="pt-BR" sz="1800" dirty="0" smtClean="0"/>
              <a:t>Ibáñez</a:t>
            </a:r>
            <a:r>
              <a:rPr lang="en-GB" altLang="en-US" sz="1800" dirty="0" smtClean="0"/>
              <a:t> (2020)]</a:t>
            </a:r>
          </a:p>
          <a:p>
            <a:pPr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sober drunkard,       less </a:t>
            </a:r>
            <a:r>
              <a:rPr lang="en-GB" altLang="en-US" sz="2000" b="1" i="1" dirty="0">
                <a:solidFill>
                  <a:schemeClr val="accent6"/>
                </a:solidFill>
              </a:rPr>
              <a:t>is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more </a:t>
            </a:r>
          </a:p>
          <a:p>
            <a:pPr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       “sober” here =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sounding serious   </a:t>
            </a:r>
            <a:r>
              <a:rPr lang="en-GB" altLang="en-US" sz="1800" dirty="0" smtClean="0"/>
              <a:t>(not: </a:t>
            </a:r>
            <a:r>
              <a:rPr lang="en-GB" altLang="en-US" sz="1800" b="1" dirty="0" smtClean="0">
                <a:solidFill>
                  <a:srgbClr val="FF5050"/>
                </a:solidFill>
              </a:rPr>
              <a:t>not drunk</a:t>
            </a:r>
            <a:r>
              <a:rPr lang="en-GB" altLang="en-US" sz="1800" dirty="0" smtClean="0"/>
              <a:t>)</a:t>
            </a:r>
          </a:p>
          <a:p>
            <a:pPr lvl="1"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less </a:t>
            </a:r>
            <a:r>
              <a:rPr lang="en-GB" altLang="en-US" sz="1800" dirty="0"/>
              <a:t>of </a:t>
            </a:r>
            <a:r>
              <a:rPr lang="en-GB" altLang="en-US" sz="1800" dirty="0" smtClean="0"/>
              <a:t> </a:t>
            </a:r>
            <a:r>
              <a:rPr lang="en-GB" altLang="en-US" sz="1800" b="1" dirty="0" smtClean="0"/>
              <a:t>X</a:t>
            </a:r>
            <a:r>
              <a:rPr lang="en-GB" altLang="en-US" sz="1800" dirty="0" smtClean="0">
                <a:solidFill>
                  <a:srgbClr val="00B0F0"/>
                </a:solidFill>
              </a:rPr>
              <a:t>  </a:t>
            </a:r>
            <a:r>
              <a:rPr lang="en-GB" altLang="en-US" sz="1800" dirty="0" smtClean="0"/>
              <a:t>but </a:t>
            </a:r>
            <a:r>
              <a:rPr lang="en-GB" altLang="en-US" sz="1800" dirty="0"/>
              <a:t>more of </a:t>
            </a:r>
            <a:r>
              <a:rPr lang="en-GB" altLang="en-US" sz="1800" dirty="0" smtClean="0"/>
              <a:t> 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Y   </a:t>
            </a:r>
            <a:r>
              <a:rPr lang="en-GB" altLang="en-US" sz="1800" dirty="0" smtClean="0"/>
              <a:t>(not </a:t>
            </a:r>
            <a:r>
              <a:rPr lang="en-GB" altLang="en-US" sz="1800" b="1" dirty="0" smtClean="0">
                <a:solidFill>
                  <a:srgbClr val="FF5050"/>
                </a:solidFill>
              </a:rPr>
              <a:t>X</a:t>
            </a:r>
            <a:r>
              <a:rPr lang="en-GB" altLang="en-US" sz="1800" dirty="0" smtClean="0"/>
              <a:t>)</a:t>
            </a:r>
          </a:p>
          <a:p>
            <a:pPr marL="0" indent="0" eaLnBrk="1" hangingPunct="1">
              <a:spcBef>
                <a:spcPts val="2500"/>
              </a:spcBef>
              <a:buNone/>
              <a:defRPr/>
            </a:pPr>
            <a:r>
              <a:rPr lang="en-GB" altLang="en-US" sz="2000" dirty="0" smtClean="0">
                <a:solidFill>
                  <a:schemeClr val="accent6">
                    <a:lumMod val="50000"/>
                  </a:schemeClr>
                </a:solidFill>
              </a:rPr>
              <a:t>ALTERNATIVE CONNECTION BETWEEN THE CONTRATERMS</a:t>
            </a:r>
          </a:p>
          <a:p>
            <a:pPr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fitness injury</a:t>
            </a:r>
            <a:r>
              <a:rPr lang="en-GB" altLang="en-US" sz="2000" b="1" i="1" dirty="0">
                <a:solidFill>
                  <a:schemeClr val="accent6"/>
                </a:solidFill>
              </a:rPr>
              <a:t>,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           religious scepticism</a:t>
            </a:r>
          </a:p>
          <a:p>
            <a:pPr lvl="1" eaLnBrk="1" hangingPunct="1">
              <a:spcBef>
                <a:spcPts val="3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E.g.: injury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FROM TRYING TO BE </a:t>
            </a:r>
            <a:r>
              <a:rPr lang="en-GB" altLang="en-US" sz="1800" dirty="0" smtClean="0"/>
              <a:t>fit, not </a:t>
            </a:r>
            <a:r>
              <a:rPr lang="en-GB" altLang="en-US" sz="1800" b="1" dirty="0" smtClean="0">
                <a:solidFill>
                  <a:srgbClr val="FF5050"/>
                </a:solidFill>
              </a:rPr>
              <a:t>from fitness itself </a:t>
            </a:r>
            <a:r>
              <a:rPr lang="en-GB" altLang="en-US" sz="1800" dirty="0" smtClean="0"/>
              <a:t>or …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96477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An Observation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132856"/>
            <a:ext cx="8534400" cy="2592288"/>
          </a:xfrm>
        </p:spPr>
        <p:txBody>
          <a:bodyPr/>
          <a:lstStyle/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2400" dirty="0" smtClean="0"/>
              <a:t>In most </a:t>
            </a:r>
            <a:r>
              <a:rPr lang="en-GB" altLang="en-US" sz="2400" dirty="0" err="1" smtClean="0"/>
              <a:t>oxymorons</a:t>
            </a:r>
            <a:r>
              <a:rPr lang="en-GB" altLang="en-US" sz="2400" dirty="0" smtClean="0"/>
              <a:t>, including those above, when the </a:t>
            </a:r>
            <a:r>
              <a:rPr lang="en-GB" altLang="en-US" sz="2400" dirty="0" err="1" smtClean="0"/>
              <a:t>contraterms</a:t>
            </a:r>
            <a:r>
              <a:rPr lang="en-GB" altLang="en-US" sz="2400" dirty="0" smtClean="0"/>
              <a:t> are considered in a way that avoids the apparent contradiction, 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400" b="1" i="1" dirty="0">
                <a:solidFill>
                  <a:srgbClr val="00B050"/>
                </a:solidFill>
              </a:rPr>
              <a:t>t</a:t>
            </a:r>
            <a:r>
              <a:rPr lang="en-GB" altLang="en-US" sz="2400" b="1" i="1" dirty="0" smtClean="0">
                <a:solidFill>
                  <a:srgbClr val="00B050"/>
                </a:solidFill>
              </a:rPr>
              <a:t>he phrase is “true” (i.e., does apply to the entity/situation in question).</a:t>
            </a:r>
          </a:p>
        </p:txBody>
      </p:sp>
    </p:spTree>
    <p:extLst>
      <p:ext uri="{BB962C8B-B14F-4D97-AF65-F5344CB8AC3E}">
        <p14:creationId xmlns:p14="http://schemas.microsoft.com/office/powerpoint/2010/main" val="165179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008112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Oxy</a:t>
            </a:r>
            <a:r>
              <a:rPr lang="en-GB" altLang="en-US" sz="3200" dirty="0" err="1" smtClean="0">
                <a:solidFill>
                  <a:srgbClr val="00B0F0"/>
                </a:solidFill>
              </a:rPr>
              <a:t>phor</a:t>
            </a:r>
            <a:r>
              <a:rPr lang="en-GB" altLang="en-US" sz="3200" dirty="0" err="1" smtClean="0"/>
              <a:t>ons</a:t>
            </a:r>
            <a:r>
              <a:rPr lang="en-GB" altLang="en-US" sz="3200" dirty="0" smtClean="0"/>
              <a:t>: </a:t>
            </a:r>
            <a:r>
              <a:rPr lang="en-GB" altLang="en-US" sz="3200" dirty="0"/>
              <a:t>a </a:t>
            </a:r>
            <a:r>
              <a:rPr lang="en-GB" altLang="en-US" sz="3200" dirty="0" smtClean="0"/>
              <a:t>common, simple type</a:t>
            </a:r>
            <a:br>
              <a:rPr lang="en-GB" altLang="en-US" sz="3200" dirty="0" smtClean="0"/>
            </a:br>
            <a:r>
              <a:rPr lang="en-GB" altLang="en-US" sz="3200" dirty="0" smtClean="0"/>
              <a:t>(</a:t>
            </a:r>
            <a:r>
              <a:rPr lang="en-GB" altLang="en-US" sz="3200" dirty="0" err="1" smtClean="0"/>
              <a:t>oxy</a:t>
            </a:r>
            <a:r>
              <a:rPr lang="en-GB" alt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bo</a:t>
            </a:r>
            <a:r>
              <a:rPr lang="en-GB" altLang="en-US" sz="3200" dirty="0" err="1" smtClean="0">
                <a:solidFill>
                  <a:srgbClr val="00B0F0"/>
                </a:solidFill>
              </a:rPr>
              <a:t>phor</a:t>
            </a:r>
            <a:r>
              <a:rPr lang="en-GB" altLang="en-US" sz="3200" dirty="0" err="1" smtClean="0"/>
              <a:t>ons</a:t>
            </a:r>
            <a:r>
              <a:rPr lang="en-GB" altLang="en-US" sz="3200" dirty="0" smtClean="0"/>
              <a:t> !?)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534400" cy="4392488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RESOLUTION BY insertion of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“version of”</a:t>
            </a:r>
          </a:p>
          <a:p>
            <a:pPr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alcohol-free wine,    vegetarian meatballs</a:t>
            </a:r>
          </a:p>
          <a:p>
            <a:pPr eaLnBrk="1" hangingPunct="1">
              <a:spcBef>
                <a:spcPts val="1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=    alcohol-free 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version of 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wine</a:t>
            </a:r>
            <a:r>
              <a:rPr lang="en-GB" altLang="en-US" sz="2000" b="1" i="1" dirty="0">
                <a:solidFill>
                  <a:schemeClr val="accent6"/>
                </a:solidFill>
              </a:rPr>
              <a:t>,   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vegetarian 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version of </a:t>
            </a:r>
            <a:r>
              <a:rPr lang="en-GB" altLang="en-US" sz="2000" b="1" dirty="0" smtClean="0">
                <a:solidFill>
                  <a:schemeClr val="accent6"/>
                </a:solidFill>
              </a:rPr>
              <a:t>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meatballs</a:t>
            </a:r>
            <a:endParaRPr lang="en-GB" altLang="en-US" sz="2000" b="1" i="1" dirty="0">
              <a:solidFill>
                <a:schemeClr val="accent6"/>
              </a:solidFill>
            </a:endParaRPr>
          </a:p>
          <a:p>
            <a:pPr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They’re not really wine or meatballs,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but only 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a version of  </a:t>
            </a:r>
            <a:r>
              <a:rPr lang="en-GB" altLang="en-US" sz="2000" dirty="0" smtClean="0"/>
              <a:t>them –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like</a:t>
            </a:r>
            <a:r>
              <a:rPr lang="en-GB" altLang="en-US" sz="2000" dirty="0" smtClean="0"/>
              <a:t> them.</a:t>
            </a:r>
            <a:endParaRPr lang="en-GB" altLang="en-US" sz="2000" dirty="0"/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So only </a:t>
            </a:r>
            <a:r>
              <a:rPr lang="en-GB" altLang="en-US" sz="2000" b="1" i="1" dirty="0" smtClean="0">
                <a:solidFill>
                  <a:srgbClr val="00B050"/>
                </a:solidFill>
              </a:rPr>
              <a:t>metaphorically</a:t>
            </a:r>
            <a:r>
              <a:rPr lang="en-GB" altLang="en-US" sz="2000" dirty="0" smtClean="0"/>
              <a:t> wine or meatballs.</a:t>
            </a:r>
          </a:p>
        </p:txBody>
      </p:sp>
    </p:spTree>
    <p:extLst>
      <p:ext uri="{BB962C8B-B14F-4D97-AF65-F5344CB8AC3E}">
        <p14:creationId xmlns:p14="http://schemas.microsoft.com/office/powerpoint/2010/main" val="1558161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Oxy</a:t>
            </a:r>
            <a:r>
              <a:rPr lang="en-GB" altLang="en-US" sz="3200" dirty="0" err="1" smtClean="0">
                <a:solidFill>
                  <a:srgbClr val="00B0F0"/>
                </a:solidFill>
              </a:rPr>
              <a:t>phor</a:t>
            </a:r>
            <a:r>
              <a:rPr lang="en-GB" altLang="en-US" sz="3200" dirty="0" err="1" smtClean="0"/>
              <a:t>ons</a:t>
            </a:r>
            <a:r>
              <a:rPr lang="en-GB" altLang="en-US" sz="3200" dirty="0" smtClean="0"/>
              <a:t>: Main Type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5184576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/>
              <a:t>RESOLUTION (STILL) BY one or both </a:t>
            </a:r>
            <a:r>
              <a:rPr lang="en-GB" altLang="en-US" sz="2000" dirty="0" err="1" smtClean="0"/>
              <a:t>contraterms</a:t>
            </a:r>
            <a:r>
              <a:rPr lang="en-GB" altLang="en-US" sz="2000" dirty="0" smtClean="0"/>
              <a:t> getting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(alternative) metaphorical meanings</a:t>
            </a:r>
            <a:r>
              <a:rPr lang="en-GB" altLang="en-US" sz="2000" dirty="0" smtClean="0"/>
              <a:t>.    </a:t>
            </a:r>
            <a:r>
              <a:rPr lang="en-GB" altLang="en-US" sz="2000" dirty="0"/>
              <a:t>[</a:t>
            </a:r>
            <a:r>
              <a:rPr lang="en-GB" altLang="en-US" sz="2000" dirty="0" smtClean="0"/>
              <a:t>cf. </a:t>
            </a:r>
            <a:r>
              <a:rPr lang="en-GB" altLang="en-US" sz="2000" dirty="0" err="1"/>
              <a:t>Colston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2019: p.111].  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Clearest cases: when the apparent contradiction arises from non-metaphorical meanings.</a:t>
            </a: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u="sng" dirty="0">
                <a:solidFill>
                  <a:schemeClr val="accent6"/>
                </a:solidFill>
              </a:rPr>
              <a:t>c</a:t>
            </a:r>
            <a:r>
              <a:rPr lang="en-GB" altLang="en-US" sz="2000" b="1" i="1" u="sng" dirty="0" smtClean="0">
                <a:solidFill>
                  <a:schemeClr val="accent6"/>
                </a:solidFill>
              </a:rPr>
              <a:t>old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 fire      </a:t>
            </a:r>
            <a:r>
              <a:rPr lang="en-GB" altLang="en-US" sz="1800" dirty="0" smtClean="0"/>
              <a:t>[re passion, in Shakespeare’s </a:t>
            </a:r>
            <a:r>
              <a:rPr lang="en-GB" altLang="en-US" sz="1800" i="1" dirty="0" smtClean="0"/>
              <a:t>Romeo &amp; Juliet</a:t>
            </a:r>
            <a:r>
              <a:rPr lang="en-GB" altLang="en-US" sz="1800" dirty="0" smtClean="0"/>
              <a:t>, but could describe a real fire]</a:t>
            </a:r>
            <a:r>
              <a:rPr lang="en-GB" altLang="en-US" sz="2000" dirty="0" smtClean="0"/>
              <a:t>  </a:t>
            </a: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u="sng" dirty="0" smtClean="0">
                <a:solidFill>
                  <a:schemeClr val="accent6"/>
                </a:solidFill>
              </a:rPr>
              <a:t>deafening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 silence     </a:t>
            </a:r>
            <a:r>
              <a:rPr lang="en-GB" altLang="en-US" sz="1800" dirty="0" smtClean="0"/>
              <a:t>[</a:t>
            </a:r>
            <a:r>
              <a:rPr lang="en-GB" altLang="en-US" sz="1800" dirty="0" err="1" smtClean="0"/>
              <a:t>Colston</a:t>
            </a:r>
            <a:r>
              <a:rPr lang="en-GB" altLang="en-US" sz="1800" dirty="0" smtClean="0"/>
              <a:t> </a:t>
            </a:r>
            <a:r>
              <a:rPr lang="en-GB" altLang="en-US" sz="1800" i="1" dirty="0" smtClean="0"/>
              <a:t>loc. cit.</a:t>
            </a:r>
            <a:r>
              <a:rPr lang="en-GB" altLang="en-US" sz="1800" dirty="0" smtClean="0"/>
              <a:t>]</a:t>
            </a:r>
            <a:endParaRPr lang="en-GB" altLang="en-US" sz="1800" b="1" i="1" dirty="0">
              <a:solidFill>
                <a:schemeClr val="accent6"/>
              </a:solidFill>
            </a:endParaRP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((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In </a:t>
            </a:r>
            <a:r>
              <a:rPr lang="en-GB" altLang="en-US" sz="2000" b="1" i="1" dirty="0">
                <a:solidFill>
                  <a:schemeClr val="accent6"/>
                </a:solidFill>
              </a:rPr>
              <a:t>their absence, her</a:t>
            </a:r>
            <a:r>
              <a:rPr lang="en-GB" altLang="en-US" sz="2000" b="1" dirty="0">
                <a:solidFill>
                  <a:schemeClr val="accent6"/>
                </a:solidFill>
              </a:rPr>
              <a:t> </a:t>
            </a:r>
            <a:r>
              <a:rPr lang="en-GB" altLang="en-US" sz="2000" b="1" i="1" dirty="0">
                <a:solidFill>
                  <a:schemeClr val="accent6"/>
                </a:solidFill>
              </a:rPr>
              <a:t>parents were more distinctly </a:t>
            </a:r>
            <a:r>
              <a:rPr lang="en-GB" altLang="en-US" sz="2000" b="1" i="1" u="sng" dirty="0">
                <a:solidFill>
                  <a:schemeClr val="accent6"/>
                </a:solidFill>
              </a:rPr>
              <a:t>present</a:t>
            </a:r>
            <a:r>
              <a:rPr lang="en-GB" altLang="en-US" sz="2000" b="1" i="1" dirty="0">
                <a:solidFill>
                  <a:schemeClr val="accent6"/>
                </a:solidFill>
              </a:rPr>
              <a:t> to her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[...] </a:t>
            </a:r>
          </a:p>
          <a:p>
            <a:pPr algn="r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 </a:t>
            </a:r>
            <a:r>
              <a:rPr lang="en-GB" altLang="en-US" sz="1800" dirty="0"/>
              <a:t>[Tessa </a:t>
            </a:r>
            <a:r>
              <a:rPr lang="en-GB" altLang="en-US" sz="1800" dirty="0" smtClean="0"/>
              <a:t>Hadley, p.119]</a:t>
            </a:r>
            <a:r>
              <a:rPr lang="en-GB" altLang="en-US" sz="1800" i="1" dirty="0" smtClean="0"/>
              <a:t> </a:t>
            </a:r>
            <a:r>
              <a:rPr lang="en-GB" altLang="en-US" sz="2000" dirty="0" smtClean="0"/>
              <a:t>))</a:t>
            </a:r>
          </a:p>
          <a:p>
            <a:pPr algn="r"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(( </a:t>
            </a:r>
            <a:r>
              <a:rPr lang="en-GB" altLang="en-US" sz="2000" b="1" dirty="0" smtClean="0">
                <a:solidFill>
                  <a:schemeClr val="accent6"/>
                </a:solidFill>
              </a:rPr>
              <a:t>(?)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 I am </a:t>
            </a:r>
            <a:r>
              <a:rPr lang="en-GB" altLang="en-US" sz="2000" b="1" i="1" u="sng" dirty="0" smtClean="0">
                <a:solidFill>
                  <a:schemeClr val="accent6"/>
                </a:solidFill>
              </a:rPr>
              <a:t>two fools</a:t>
            </a:r>
            <a:r>
              <a:rPr lang="en-GB" altLang="en-US" sz="2000" b="1" i="1" dirty="0">
                <a:solidFill>
                  <a:schemeClr val="accent6"/>
                </a:solidFill>
              </a:rPr>
              <a:t>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I know, for loving and for saying so / in whining poetry … </a:t>
            </a:r>
            <a:r>
              <a:rPr lang="en-GB" altLang="en-US" sz="1800" dirty="0" smtClean="0"/>
              <a:t>[John Donne poem  “The Triple Fool”, quoted in Flint &amp; Flint 1968: pp.175–176 ]</a:t>
            </a:r>
            <a:r>
              <a:rPr lang="en-GB" altLang="en-US" sz="2000" dirty="0" smtClean="0"/>
              <a:t> ))</a:t>
            </a:r>
          </a:p>
        </p:txBody>
      </p:sp>
    </p:spTree>
    <p:extLst>
      <p:ext uri="{BB962C8B-B14F-4D97-AF65-F5344CB8AC3E}">
        <p14:creationId xmlns:p14="http://schemas.microsoft.com/office/powerpoint/2010/main" val="1030671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/>
              <a:t>Oxy</a:t>
            </a:r>
            <a:r>
              <a:rPr lang="en-GB" altLang="en-US" sz="3200" dirty="0" err="1" smtClean="0">
                <a:solidFill>
                  <a:srgbClr val="00B0F0"/>
                </a:solidFill>
              </a:rPr>
              <a:t>phor</a:t>
            </a:r>
            <a:r>
              <a:rPr lang="en-GB" altLang="en-US" sz="3200" dirty="0" err="1" smtClean="0"/>
              <a:t>ons</a:t>
            </a:r>
            <a:r>
              <a:rPr lang="en-GB" altLang="en-US" sz="3200" dirty="0" smtClean="0"/>
              <a:t>: Main Type, </a:t>
            </a:r>
            <a:r>
              <a:rPr lang="en-GB" altLang="en-US" sz="3200" dirty="0" err="1" smtClean="0"/>
              <a:t>contd</a:t>
            </a:r>
            <a:endParaRPr lang="en-GB" alt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534400" cy="4824536"/>
          </a:xfrm>
        </p:spPr>
        <p:txBody>
          <a:bodyPr/>
          <a:lstStyle/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2000" b="1" i="1" dirty="0">
                <a:solidFill>
                  <a:schemeClr val="accent6"/>
                </a:solidFill>
              </a:rPr>
              <a:t>c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old fire</a:t>
            </a:r>
            <a:r>
              <a:rPr lang="en-GB" altLang="en-US" sz="2000" dirty="0" smtClean="0"/>
              <a:t>:  </a:t>
            </a:r>
          </a:p>
          <a:p>
            <a:pPr algn="ct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apparent contradiction because of literal cold and literal fire.</a:t>
            </a:r>
          </a:p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altLang="en-US" sz="2000" dirty="0" smtClean="0"/>
              <a:t>If the </a:t>
            </a:r>
            <a:r>
              <a:rPr lang="en-GB" altLang="en-US" sz="2000" dirty="0"/>
              <a:t>fire is in a household fireplace</a:t>
            </a:r>
            <a:r>
              <a:rPr lang="en-GB" altLang="en-US" sz="2000" dirty="0" smtClean="0"/>
              <a:t>: 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 smtClean="0">
                <a:solidFill>
                  <a:schemeClr val="accent6"/>
                </a:solidFill>
              </a:rPr>
              <a:t>“cold” </a:t>
            </a:r>
            <a:r>
              <a:rPr lang="en-GB" altLang="en-US" sz="2000" dirty="0"/>
              <a:t>could </a:t>
            </a:r>
            <a:r>
              <a:rPr lang="en-GB" altLang="en-US" sz="2000" dirty="0" smtClean="0"/>
              <a:t>metaphorically mean: </a:t>
            </a:r>
          </a:p>
          <a:p>
            <a:pPr lvl="1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 smtClean="0">
                <a:solidFill>
                  <a:srgbClr val="00B050"/>
                </a:solidFill>
              </a:rPr>
              <a:t>not providing </a:t>
            </a:r>
            <a:r>
              <a:rPr lang="en-GB" altLang="en-US" sz="2000" b="1" u="sng" dirty="0" smtClean="0">
                <a:solidFill>
                  <a:srgbClr val="00B050"/>
                </a:solidFill>
              </a:rPr>
              <a:t>emotional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 warmth, perhaps even causing emotional discomfort</a:t>
            </a:r>
          </a:p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altLang="en-US" sz="2000" dirty="0" smtClean="0"/>
              <a:t>If “fire</a:t>
            </a:r>
            <a:r>
              <a:rPr lang="en-GB" altLang="en-US" sz="2000" dirty="0"/>
              <a:t>” metaphorically means  </a:t>
            </a:r>
            <a:r>
              <a:rPr lang="en-GB" altLang="en-US" sz="2000" i="1" dirty="0" smtClean="0"/>
              <a:t>passion</a:t>
            </a:r>
            <a:r>
              <a:rPr lang="en-GB" altLang="en-US" sz="2000" dirty="0" smtClean="0"/>
              <a:t>: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 </a:t>
            </a:r>
            <a:r>
              <a:rPr lang="en-GB" altLang="en-US" sz="2000" b="1" i="1" dirty="0">
                <a:solidFill>
                  <a:schemeClr val="accent6"/>
                </a:solidFill>
              </a:rPr>
              <a:t>“cold” </a:t>
            </a:r>
            <a:r>
              <a:rPr lang="en-GB" altLang="en-US" sz="2000" b="1" i="1" dirty="0" smtClean="0">
                <a:solidFill>
                  <a:schemeClr val="accent6"/>
                </a:solidFill>
              </a:rPr>
              <a:t> </a:t>
            </a:r>
            <a:r>
              <a:rPr lang="en-GB" altLang="en-US" sz="2000" dirty="0" smtClean="0"/>
              <a:t>could metaphorically mean: </a:t>
            </a:r>
          </a:p>
          <a:p>
            <a:pPr lvl="1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 smtClean="0">
                <a:solidFill>
                  <a:srgbClr val="00B050"/>
                </a:solidFill>
              </a:rPr>
              <a:t>intense </a:t>
            </a:r>
            <a:r>
              <a:rPr lang="en-GB" altLang="en-US" sz="2000" b="1" dirty="0">
                <a:solidFill>
                  <a:srgbClr val="00B050"/>
                </a:solidFill>
              </a:rPr>
              <a:t>and </a:t>
            </a:r>
            <a:r>
              <a:rPr lang="en-GB" altLang="en-US" sz="2000" b="1" dirty="0" smtClean="0">
                <a:solidFill>
                  <a:srgbClr val="00B050"/>
                </a:solidFill>
              </a:rPr>
              <a:t>determined </a:t>
            </a:r>
            <a:r>
              <a:rPr lang="en-GB" altLang="en-US" sz="2000" b="1" dirty="0">
                <a:solidFill>
                  <a:srgbClr val="00B050"/>
                </a:solidFill>
              </a:rPr>
              <a:t>but unexcited.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endParaRPr lang="en-GB" altLang="en-US" sz="2000" dirty="0" smtClean="0"/>
          </a:p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endParaRPr lang="en-GB" altLang="en-US" sz="2000" b="1" u="sng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70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21203</TotalTime>
  <Words>2522</Words>
  <Application>Microsoft Office PowerPoint</Application>
  <PresentationFormat>On-screen Show (4:3)</PresentationFormat>
  <Paragraphs>272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Grey (or Multi-Coloured?)       Areas between Figures</vt:lpstr>
      <vt:lpstr>Themes</vt:lpstr>
      <vt:lpstr>What is Oxymoron?</vt:lpstr>
      <vt:lpstr>Some Types of Oxymoron</vt:lpstr>
      <vt:lpstr>Oxyborons</vt:lpstr>
      <vt:lpstr>An Observation</vt:lpstr>
      <vt:lpstr>Oxyphorons: a common, simple type (oxybophorons !?)</vt:lpstr>
      <vt:lpstr>Oxyphorons: Main Type</vt:lpstr>
      <vt:lpstr>Oxyphorons: Main Type, contd</vt:lpstr>
      <vt:lpstr>Positive Target Resonance in Metaphor [interface metaphor]</vt:lpstr>
      <vt:lpstr>Twice-Meaningfulness in Metaphor</vt:lpstr>
      <vt:lpstr>Oxyphorons and Negative Target Resonance</vt:lpstr>
      <vt:lpstr>PowerPoint Presentation</vt:lpstr>
      <vt:lpstr>Compromound in the Oxyphoron</vt:lpstr>
      <vt:lpstr>A Boring? Enrichment of Oxyphoron</vt:lpstr>
      <vt:lpstr>PowerPoint Presentation</vt:lpstr>
      <vt:lpstr>Phrase Still True</vt:lpstr>
      <vt:lpstr>Oxymiron: Irony within Oxymoron</vt:lpstr>
      <vt:lpstr>Oxymiron: Irony within Oxymoron, contd</vt:lpstr>
      <vt:lpstr>PowerPoint Presentation</vt:lpstr>
      <vt:lpstr>PowerPoint Presentation</vt:lpstr>
      <vt:lpstr>Conclusions</vt:lpstr>
      <vt:lpstr>PowerPoint Presentation</vt:lpstr>
      <vt:lpstr>References</vt:lpstr>
      <vt:lpstr>References, contd</vt:lpstr>
      <vt:lpstr>References, contd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Natural Language Processing:</dc:title>
  <dc:creator>School of Computer Science</dc:creator>
  <cp:lastModifiedBy>Saskia</cp:lastModifiedBy>
  <cp:revision>5278</cp:revision>
  <dcterms:created xsi:type="dcterms:W3CDTF">2004-04-07T10:56:43Z</dcterms:created>
  <dcterms:modified xsi:type="dcterms:W3CDTF">2020-10-28T18:44:02Z</dcterms:modified>
</cp:coreProperties>
</file>